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0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1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ctiveX/activeX3.xml" ContentType="application/vnd.ms-office.activeX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9" r:id="rId9"/>
    <p:sldMasterId id="2147483759" r:id="rId10"/>
    <p:sldMasterId id="2147483771" r:id="rId11"/>
    <p:sldMasterId id="2147483783" r:id="rId12"/>
    <p:sldMasterId id="2147483795" r:id="rId13"/>
    <p:sldMasterId id="2147483807" r:id="rId14"/>
    <p:sldMasterId id="2147483819" r:id="rId15"/>
    <p:sldMasterId id="2147483831" r:id="rId16"/>
    <p:sldMasterId id="2147483843" r:id="rId17"/>
    <p:sldMasterId id="2147483857" r:id="rId18"/>
    <p:sldMasterId id="2147483871" r:id="rId19"/>
    <p:sldMasterId id="2147483885" r:id="rId20"/>
    <p:sldMasterId id="2147483913" r:id="rId21"/>
    <p:sldMasterId id="2147483925" r:id="rId22"/>
    <p:sldMasterId id="2147483937" r:id="rId23"/>
    <p:sldMasterId id="2147485326" r:id="rId24"/>
  </p:sldMasterIdLst>
  <p:notesMasterIdLst>
    <p:notesMasterId r:id="rId63"/>
  </p:notesMasterIdLst>
  <p:sldIdLst>
    <p:sldId id="278" r:id="rId25"/>
    <p:sldId id="390" r:id="rId26"/>
    <p:sldId id="328" r:id="rId27"/>
    <p:sldId id="391" r:id="rId28"/>
    <p:sldId id="392" r:id="rId29"/>
    <p:sldId id="393" r:id="rId30"/>
    <p:sldId id="394" r:id="rId31"/>
    <p:sldId id="395" r:id="rId32"/>
    <p:sldId id="419" r:id="rId33"/>
    <p:sldId id="420" r:id="rId34"/>
    <p:sldId id="425" r:id="rId35"/>
    <p:sldId id="397" r:id="rId36"/>
    <p:sldId id="398" r:id="rId37"/>
    <p:sldId id="421" r:id="rId38"/>
    <p:sldId id="399" r:id="rId39"/>
    <p:sldId id="403" r:id="rId40"/>
    <p:sldId id="405" r:id="rId41"/>
    <p:sldId id="432" r:id="rId42"/>
    <p:sldId id="406" r:id="rId43"/>
    <p:sldId id="407" r:id="rId44"/>
    <p:sldId id="408" r:id="rId45"/>
    <p:sldId id="329" r:id="rId46"/>
    <p:sldId id="349" r:id="rId47"/>
    <p:sldId id="350" r:id="rId48"/>
    <p:sldId id="351" r:id="rId49"/>
    <p:sldId id="352" r:id="rId50"/>
    <p:sldId id="353" r:id="rId51"/>
    <p:sldId id="354" r:id="rId52"/>
    <p:sldId id="430" r:id="rId53"/>
    <p:sldId id="355" r:id="rId54"/>
    <p:sldId id="356" r:id="rId55"/>
    <p:sldId id="422" r:id="rId56"/>
    <p:sldId id="427" r:id="rId57"/>
    <p:sldId id="387" r:id="rId58"/>
    <p:sldId id="426" r:id="rId59"/>
    <p:sldId id="429" r:id="rId60"/>
    <p:sldId id="388" r:id="rId61"/>
    <p:sldId id="389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C1"/>
    <a:srgbClr val="526FDE"/>
    <a:srgbClr val="7C2878"/>
    <a:srgbClr val="8D007F"/>
    <a:srgbClr val="D6000E"/>
    <a:srgbClr val="FF0000"/>
    <a:srgbClr val="0000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0" autoAdjust="0"/>
    <p:restoredTop sz="92168" autoAdjust="0"/>
  </p:normalViewPr>
  <p:slideViewPr>
    <p:cSldViewPr>
      <p:cViewPr varScale="1">
        <p:scale>
          <a:sx n="84" d="100"/>
          <a:sy n="84" d="100"/>
        </p:scale>
        <p:origin x="1320" y="72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7443BC7A-EAEC-4941-8DB9-85FBC3EAA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3371CAE-E9D0-466E-86D6-7BC0AC1EB637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9F5661C-DEB4-40AB-B015-EB5097401D1F}" type="slidenum">
              <a:rPr lang="en-US" altLang="en-US" sz="1200" baseline="0">
                <a:solidFill>
                  <a:srgbClr val="000000"/>
                </a:solidFill>
              </a:rPr>
              <a:pPr/>
              <a:t>16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755921F-DEA3-49DC-A522-D7DA618BC8DF}" type="slidenum">
              <a:rPr lang="en-US" altLang="en-US" sz="1200" baseline="0">
                <a:solidFill>
                  <a:srgbClr val="000000"/>
                </a:solidFill>
              </a:rPr>
              <a:pPr/>
              <a:t>17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 minimum volume needed is 60.0 mL. </a:t>
            </a:r>
            <a:r>
              <a:rPr lang="en-US" altLang="en-US" sz="1400" i="1" smtClean="0">
                <a:solidFill>
                  <a:srgbClr val="0000FF"/>
                </a:solidFill>
              </a:rPr>
              <a:t>M</a:t>
            </a:r>
            <a:r>
              <a:rPr lang="en-US" altLang="en-US" sz="1400" baseline="-25000" smtClean="0">
                <a:solidFill>
                  <a:srgbClr val="0000FF"/>
                </a:solidFill>
              </a:rPr>
              <a:t>1</a:t>
            </a:r>
            <a:r>
              <a:rPr lang="en-US" altLang="en-US" sz="1400" i="1" smtClean="0">
                <a:solidFill>
                  <a:srgbClr val="0000FF"/>
                </a:solidFill>
              </a:rPr>
              <a:t>V</a:t>
            </a:r>
            <a:r>
              <a:rPr lang="en-US" altLang="en-US" sz="1400" baseline="-25000" smtClean="0">
                <a:solidFill>
                  <a:srgbClr val="0000FF"/>
                </a:solidFill>
              </a:rPr>
              <a:t>1</a:t>
            </a:r>
            <a:r>
              <a:rPr lang="en-US" altLang="en-US" sz="1400" smtClean="0">
                <a:solidFill>
                  <a:srgbClr val="0000FF"/>
                </a:solidFill>
              </a:rPr>
              <a:t> = </a:t>
            </a:r>
            <a:r>
              <a:rPr lang="en-US" altLang="en-US" sz="1400" i="1" smtClean="0">
                <a:solidFill>
                  <a:srgbClr val="0000FF"/>
                </a:solidFill>
              </a:rPr>
              <a:t>M</a:t>
            </a:r>
            <a:r>
              <a:rPr lang="en-US" altLang="en-US" sz="14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1400" i="1" smtClean="0">
                <a:solidFill>
                  <a:srgbClr val="0000FF"/>
                </a:solidFill>
              </a:rPr>
              <a:t>V</a:t>
            </a:r>
            <a:r>
              <a:rPr lang="en-US" altLang="en-US" sz="1400" baseline="-25000" smtClean="0">
                <a:solidFill>
                  <a:srgbClr val="0000FF"/>
                </a:solidFill>
              </a:rPr>
              <a:t>2  </a:t>
            </a:r>
            <a:r>
              <a:rPr lang="en-US" altLang="en-US" sz="1400" smtClean="0">
                <a:solidFill>
                  <a:srgbClr val="0000FF"/>
                </a:solidFill>
              </a:rPr>
              <a:t>(2.00 </a:t>
            </a:r>
            <a:r>
              <a:rPr lang="en-US" altLang="en-US" sz="1400" i="1" smtClean="0">
                <a:solidFill>
                  <a:srgbClr val="0000FF"/>
                </a:solidFill>
              </a:rPr>
              <a:t>M</a:t>
            </a:r>
            <a:r>
              <a:rPr lang="en-US" altLang="en-US" sz="1400" smtClean="0">
                <a:solidFill>
                  <a:srgbClr val="0000FF"/>
                </a:solidFill>
              </a:rPr>
              <a:t>)(</a:t>
            </a:r>
            <a:r>
              <a:rPr lang="en-US" altLang="en-US" sz="1400" i="1" smtClean="0">
                <a:solidFill>
                  <a:srgbClr val="0000FF"/>
                </a:solidFill>
              </a:rPr>
              <a:t>V</a:t>
            </a:r>
            <a:r>
              <a:rPr lang="en-US" altLang="en-US" sz="1400" baseline="-25000" smtClean="0">
                <a:solidFill>
                  <a:srgbClr val="0000FF"/>
                </a:solidFill>
              </a:rPr>
              <a:t>1</a:t>
            </a:r>
            <a:r>
              <a:rPr lang="en-US" altLang="en-US" sz="1400" smtClean="0">
                <a:solidFill>
                  <a:srgbClr val="0000FF"/>
                </a:solidFill>
              </a:rPr>
              <a:t>) = (0.800 </a:t>
            </a:r>
            <a:r>
              <a:rPr lang="en-US" altLang="en-US" sz="1400" i="1" smtClean="0">
                <a:solidFill>
                  <a:srgbClr val="0000FF"/>
                </a:solidFill>
              </a:rPr>
              <a:t>M</a:t>
            </a:r>
            <a:r>
              <a:rPr lang="en-US" altLang="en-US" sz="1400" smtClean="0">
                <a:solidFill>
                  <a:srgbClr val="0000FF"/>
                </a:solidFill>
              </a:rPr>
              <a:t>)(150.0 mL)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1E91EDF-1A1C-4C62-B66B-2A11F2D3EC5C}" type="slidenum">
              <a:rPr lang="en-US" altLang="en-US" sz="1200" baseline="0">
                <a:solidFill>
                  <a:srgbClr val="000000"/>
                </a:solidFill>
              </a:rPr>
              <a:pPr/>
              <a:t>19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CB8A558-AC3D-447A-9432-68A8F15EB6C5}" type="slidenum">
              <a:rPr lang="en-US" altLang="en-US" sz="1200" baseline="0">
                <a:solidFill>
                  <a:srgbClr val="000000"/>
                </a:solidFill>
              </a:rPr>
              <a:pPr/>
              <a:t>20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The balanced molecular equation is: 2Na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PO</a:t>
            </a:r>
            <a:r>
              <a:rPr lang="en-US" altLang="en-US" baseline="-25000" dirty="0" smtClean="0">
                <a:cs typeface="Arial" panose="020B0604020202020204" pitchFamily="34" charset="0"/>
              </a:rPr>
              <a:t>4</a:t>
            </a:r>
            <a:r>
              <a:rPr lang="en-US" altLang="en-US" dirty="0" smtClean="0">
                <a:cs typeface="Arial" panose="020B0604020202020204" pitchFamily="34" charset="0"/>
              </a:rPr>
              <a:t>(</a:t>
            </a:r>
            <a:r>
              <a:rPr lang="en-US" altLang="en-US" i="1" dirty="0" err="1" smtClean="0">
                <a:cs typeface="Arial" panose="020B0604020202020204" pitchFamily="34" charset="0"/>
              </a:rPr>
              <a:t>aq</a:t>
            </a:r>
            <a:r>
              <a:rPr lang="en-US" altLang="en-US" dirty="0" smtClean="0">
                <a:cs typeface="Arial" panose="020B0604020202020204" pitchFamily="34" charset="0"/>
              </a:rPr>
              <a:t>) + 3Pb(NO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r>
              <a:rPr lang="en-US" altLang="en-US" baseline="-25000" dirty="0" smtClean="0"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cs typeface="Arial" panose="020B0604020202020204" pitchFamily="34" charset="0"/>
              </a:rPr>
              <a:t>(</a:t>
            </a:r>
            <a:r>
              <a:rPr lang="en-US" altLang="en-US" i="1" dirty="0" err="1" smtClean="0">
                <a:cs typeface="Arial" panose="020B0604020202020204" pitchFamily="34" charset="0"/>
              </a:rPr>
              <a:t>aq</a:t>
            </a:r>
            <a:r>
              <a:rPr lang="en-US" altLang="en-US" dirty="0" smtClean="0">
                <a:cs typeface="Arial" panose="020B0604020202020204" pitchFamily="34" charset="0"/>
              </a:rPr>
              <a:t>) → 6NaNO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(</a:t>
            </a:r>
            <a:r>
              <a:rPr lang="en-US" altLang="en-US" i="1" dirty="0" err="1" smtClean="0">
                <a:cs typeface="Arial" panose="020B0604020202020204" pitchFamily="34" charset="0"/>
              </a:rPr>
              <a:t>aq</a:t>
            </a:r>
            <a:r>
              <a:rPr lang="en-US" altLang="en-US" dirty="0" smtClean="0">
                <a:cs typeface="Arial" panose="020B0604020202020204" pitchFamily="34" charset="0"/>
              </a:rPr>
              <a:t>) + Pb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(PO</a:t>
            </a:r>
            <a:r>
              <a:rPr lang="en-US" altLang="en-US" baseline="-25000" dirty="0" smtClean="0">
                <a:cs typeface="Arial" panose="020B0604020202020204" pitchFamily="34" charset="0"/>
              </a:rPr>
              <a:t>4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r>
              <a:rPr lang="en-US" altLang="en-US" baseline="-25000" dirty="0" smtClean="0"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cs typeface="Arial" panose="020B0604020202020204" pitchFamily="34" charset="0"/>
              </a:rPr>
              <a:t>(</a:t>
            </a:r>
            <a:r>
              <a:rPr lang="en-US" altLang="en-US" i="1" dirty="0" smtClean="0">
                <a:cs typeface="Arial" panose="020B0604020202020204" pitchFamily="34" charset="0"/>
              </a:rPr>
              <a:t>s</a:t>
            </a:r>
            <a:r>
              <a:rPr lang="en-US" altLang="en-US" dirty="0" smtClean="0">
                <a:cs typeface="Arial" panose="020B0604020202020204" pitchFamily="34" charset="0"/>
              </a:rPr>
              <a:t>). </a:t>
            </a:r>
          </a:p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0.0030 </a:t>
            </a:r>
            <a:r>
              <a:rPr lang="en-US" altLang="en-US" dirty="0" err="1" smtClean="0">
                <a:cs typeface="Arial" panose="020B0604020202020204" pitchFamily="34" charset="0"/>
              </a:rPr>
              <a:t>mol</a:t>
            </a:r>
            <a:r>
              <a:rPr lang="en-US" altLang="en-US" dirty="0" smtClean="0">
                <a:cs typeface="Arial" panose="020B0604020202020204" pitchFamily="34" charset="0"/>
              </a:rPr>
              <a:t> Na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PO</a:t>
            </a:r>
            <a:r>
              <a:rPr lang="en-US" altLang="en-US" baseline="-25000" dirty="0" smtClean="0">
                <a:cs typeface="Arial" panose="020B0604020202020204" pitchFamily="34" charset="0"/>
              </a:rPr>
              <a:t>4 </a:t>
            </a:r>
            <a:r>
              <a:rPr lang="en-US" altLang="en-US" dirty="0" smtClean="0">
                <a:cs typeface="Arial" panose="020B0604020202020204" pitchFamily="34" charset="0"/>
              </a:rPr>
              <a:t>present to start and 0.0040 </a:t>
            </a:r>
            <a:r>
              <a:rPr lang="en-US" altLang="en-US" dirty="0" err="1" smtClean="0">
                <a:cs typeface="Arial" panose="020B0604020202020204" pitchFamily="34" charset="0"/>
              </a:rPr>
              <a:t>mol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cs typeface="Arial" panose="020B0604020202020204" pitchFamily="34" charset="0"/>
              </a:rPr>
              <a:t>Pb</a:t>
            </a:r>
            <a:r>
              <a:rPr lang="en-US" altLang="en-US" dirty="0" smtClean="0">
                <a:cs typeface="Arial" panose="020B0604020202020204" pitchFamily="34" charset="0"/>
              </a:rPr>
              <a:t>(NO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r>
              <a:rPr lang="en-US" altLang="en-US" baseline="-25000" dirty="0" smtClean="0"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cs typeface="Arial" panose="020B0604020202020204" pitchFamily="34" charset="0"/>
              </a:rPr>
              <a:t> present to start.  </a:t>
            </a:r>
            <a:r>
              <a:rPr lang="en-US" altLang="en-US" dirty="0" err="1" smtClean="0">
                <a:cs typeface="Arial" panose="020B0604020202020204" pitchFamily="34" charset="0"/>
              </a:rPr>
              <a:t>Pb</a:t>
            </a:r>
            <a:r>
              <a:rPr lang="en-US" altLang="en-US" dirty="0" smtClean="0">
                <a:cs typeface="Arial" panose="020B0604020202020204" pitchFamily="34" charset="0"/>
              </a:rPr>
              <a:t>(NO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r>
              <a:rPr lang="en-US" altLang="en-US" baseline="-25000" dirty="0" smtClean="0"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cs typeface="Arial" panose="020B0604020202020204" pitchFamily="34" charset="0"/>
              </a:rPr>
              <a:t> is the limiting reactant, therefore 0.0013 </a:t>
            </a:r>
            <a:r>
              <a:rPr lang="en-US" altLang="en-US" dirty="0" err="1" smtClean="0">
                <a:cs typeface="Arial" panose="020B0604020202020204" pitchFamily="34" charset="0"/>
              </a:rPr>
              <a:t>mol</a:t>
            </a:r>
            <a:r>
              <a:rPr lang="en-US" altLang="en-US" dirty="0" smtClean="0">
                <a:cs typeface="Arial" panose="020B0604020202020204" pitchFamily="34" charset="0"/>
              </a:rPr>
              <a:t> of Pb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(PO</a:t>
            </a:r>
            <a:r>
              <a:rPr lang="en-US" altLang="en-US" baseline="-25000" dirty="0" smtClean="0">
                <a:cs typeface="Arial" panose="020B0604020202020204" pitchFamily="34" charset="0"/>
              </a:rPr>
              <a:t>4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r>
              <a:rPr lang="en-US" altLang="en-US" baseline="-25000" dirty="0" smtClean="0"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cs typeface="Arial" panose="020B0604020202020204" pitchFamily="34" charset="0"/>
              </a:rPr>
              <a:t> is produced.  Since the molar mass of Pb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(PO</a:t>
            </a:r>
            <a:r>
              <a:rPr lang="en-US" altLang="en-US" baseline="-25000" dirty="0" smtClean="0">
                <a:cs typeface="Arial" panose="020B0604020202020204" pitchFamily="34" charset="0"/>
              </a:rPr>
              <a:t>4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r>
              <a:rPr lang="en-US" altLang="en-US" baseline="-25000" dirty="0" smtClean="0"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cs typeface="Arial" panose="020B0604020202020204" pitchFamily="34" charset="0"/>
              </a:rPr>
              <a:t> is 811.54 g/</a:t>
            </a:r>
            <a:r>
              <a:rPr lang="en-US" altLang="en-US" dirty="0" err="1" smtClean="0">
                <a:cs typeface="Arial" panose="020B0604020202020204" pitchFamily="34" charset="0"/>
              </a:rPr>
              <a:t>mol</a:t>
            </a:r>
            <a:r>
              <a:rPr lang="en-US" altLang="en-US" dirty="0" smtClean="0">
                <a:cs typeface="Arial" panose="020B0604020202020204" pitchFamily="34" charset="0"/>
              </a:rPr>
              <a:t>, 1.1 g of Pb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(PO</a:t>
            </a:r>
            <a:r>
              <a:rPr lang="en-US" altLang="en-US" baseline="-25000" dirty="0" smtClean="0">
                <a:cs typeface="Arial" panose="020B0604020202020204" pitchFamily="34" charset="0"/>
              </a:rPr>
              <a:t>4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r>
              <a:rPr lang="en-US" altLang="en-US" baseline="-25000" dirty="0" smtClean="0"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cs typeface="Arial" panose="020B0604020202020204" pitchFamily="34" charset="0"/>
              </a:rPr>
              <a:t> will form.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DC0D3A-38F2-4B70-B981-8E60ACC4A875}" type="slidenum">
              <a:rPr lang="en-US" altLang="en-US" sz="1200" baseline="0">
                <a:solidFill>
                  <a:srgbClr val="000000"/>
                </a:solidFill>
              </a:rPr>
              <a:pPr/>
              <a:t>21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E647514-B7DD-4A06-93B0-F677BDCCD96E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B8ED749-6F34-446F-9613-CA9FB543E57E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14D9C0-4297-4AAD-BA3B-6A0DAB83A211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69F2126-61CB-44D3-9595-5B2FA045DEDC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63397FE-321F-4E9F-A400-AA87BF7035A2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9979304-93F4-4964-BFED-4C86A2617F8F}" type="slidenum">
              <a:rPr lang="en-US" altLang="en-US" sz="1200" baseline="0">
                <a:solidFill>
                  <a:srgbClr val="000000"/>
                </a:solidFill>
              </a:rPr>
              <a:pPr/>
              <a:t>4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0E52C61-FC49-48DC-BFFE-E01FDF871244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792D152-C941-45D2-BC9E-24B132D5BDAC}" type="slidenum">
              <a:rPr lang="en-US" altLang="en-US" sz="1200" baseline="0"/>
              <a:pPr/>
              <a:t>28</a:t>
            </a:fld>
            <a:endParaRPr lang="en-US" altLang="en-US" sz="1200" baseline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1467C81-B863-4BF0-9122-04719301117E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5F5A3E2-94B8-429C-BDCE-C484756D43EB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DACE594-FBA2-4D27-915B-FE9F859036E9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6100B5D-7483-4C55-8C84-D99474AF2BD6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9B1866-9A8F-430C-B9D7-78EAFC4A9705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515950C-9033-4C2C-891F-D306C011D825}" type="slidenum">
              <a:rPr lang="en-US" altLang="en-US" sz="1200" baseline="0">
                <a:solidFill>
                  <a:srgbClr val="000000"/>
                </a:solidFill>
              </a:rPr>
              <a:pPr/>
              <a:t>5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A082095-5FFB-4B3D-8015-A93663A625AD}" type="slidenum">
              <a:rPr lang="en-US" altLang="en-US" sz="1200" baseline="0">
                <a:solidFill>
                  <a:srgbClr val="000000"/>
                </a:solidFill>
              </a:rPr>
              <a:pPr/>
              <a:t>6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028632-431C-45F8-BD01-1D36659475BB}" type="slidenum">
              <a:rPr lang="en-US" altLang="en-US" sz="1200" baseline="0">
                <a:solidFill>
                  <a:srgbClr val="000000"/>
                </a:solidFill>
              </a:rPr>
              <a:pPr/>
              <a:t>7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D934D3B-6D49-4575-B177-A9A53530C0EE}" type="slidenum">
              <a:rPr lang="en-US" altLang="en-US" sz="1200" baseline="0">
                <a:solidFill>
                  <a:srgbClr val="000000"/>
                </a:solidFill>
              </a:rPr>
              <a:pPr/>
              <a:t>8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84E550B-D611-4891-8226-CE5F1C1CD08C}" type="slidenum">
              <a:rPr lang="en-US" altLang="en-US" sz="1200" baseline="0">
                <a:solidFill>
                  <a:srgbClr val="000000"/>
                </a:solidFill>
              </a:rPr>
              <a:pPr/>
              <a:t>12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43E3549-D649-4410-BAEE-877AB6D4B3C3}" type="slidenum">
              <a:rPr lang="en-US" altLang="en-US" sz="1200" baseline="0">
                <a:solidFill>
                  <a:srgbClr val="000000"/>
                </a:solidFill>
              </a:rPr>
              <a:pPr/>
              <a:t>13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500.0 g is equivalent to 2.355 mol K</a:t>
            </a:r>
            <a:r>
              <a:rPr lang="en-US" altLang="en-US" baseline="-25000" smtClean="0"/>
              <a:t>3</a:t>
            </a:r>
            <a:r>
              <a:rPr lang="en-US" altLang="en-US" smtClean="0"/>
              <a:t>PO</a:t>
            </a:r>
            <a:r>
              <a:rPr lang="en-US" altLang="en-US" baseline="-25000" smtClean="0"/>
              <a:t>4</a:t>
            </a:r>
            <a:r>
              <a:rPr lang="en-US" altLang="en-US" smtClean="0"/>
              <a:t> (500.0 g / 212.27 g/mol). The molarity is therefore 1.57 </a:t>
            </a:r>
            <a:r>
              <a:rPr lang="en-US" altLang="en-US" i="1" smtClean="0"/>
              <a:t>M</a:t>
            </a:r>
            <a:r>
              <a:rPr lang="en-US" altLang="en-US" smtClean="0"/>
              <a:t> (2.355 mol/1.50 L).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1BAC968-2A8B-455A-9B75-DA66F00466BC}" type="slidenum">
              <a:rPr lang="en-US" altLang="en-US" sz="1200" baseline="0">
                <a:solidFill>
                  <a:srgbClr val="000000"/>
                </a:solidFill>
              </a:rPr>
              <a:pPr/>
              <a:t>15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02298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D5178-852D-45E7-B1A0-F19316646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390780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B182-48F6-4C08-A208-66718B0C3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211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3D75E-DFC9-45E3-8948-8D4C11AF0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0583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E368-8887-400A-8014-90923E2A3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346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D84A-1E3C-42C8-A2B5-19BCA6EB0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1283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27EB1-2854-4B45-BE78-1BD2F1EAB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5979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1EDDE-5D6C-44D8-B0AE-1ABB810CD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4969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CD9C8-ECE9-4485-847E-5DB6EE05A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5653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ACF5F-9288-469A-8259-A93BB84B0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626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ED72-63FB-49EB-853C-5E55241A0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7110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E65A-3029-4CD1-87B4-90CCE5201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29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E3A9-33FF-4DE4-955C-0D9FC374F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76192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6B27-64BA-4AEE-8132-6579A4E61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6379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76800" y="2057400"/>
            <a:ext cx="3810000" cy="9144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60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5B23-05FA-40E8-9271-732ECDD41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4310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71D11-521D-431A-BDDF-BDEB68E00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269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7E1B-8C37-43E9-B0F5-CE8DDE85E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833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DE0B9-6AC7-4D78-830A-39A022F0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9744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F20BE-F43A-4532-841D-4429F1B75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3094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F8DE-A3A2-42BE-B9BA-67A528222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6966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BB1DB-787F-4AA7-BF99-1CB8C5AD3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6471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77ACE-5DA3-4AEB-B683-030764022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63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3909-50B3-452E-8735-8169F7F06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91439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9004-5BE8-4AB1-83F7-7D0DCADA5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540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8C38-E6E9-4AA1-8F23-47CB650B2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3029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8F5D-3B51-47E0-BBAC-1F468094C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7177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E1D86-C19C-440C-9B59-FB2DD76F1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9037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D00F5-7D14-4B2A-A5F7-ABA003F02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6419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91E4-0D72-4038-96FB-5C2C5BD0A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6899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C122-0F86-42C2-A3B1-3458E940C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10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1627F-5394-4149-B192-633EB792A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6955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0944-AB8C-4003-8F1D-624635414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7103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513-F151-436D-9091-BA88CDA67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84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0A3D-97CA-4A0D-BB82-DB7B2E1C6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528571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60B4-640C-4411-B7FC-1D860A8BB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7512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8E6C-8785-4765-84F2-3F33525BC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8110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9AC2-AB40-48AB-8CF8-023E8B063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7335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B4FA1-A5D2-48E9-BA48-557F6068C7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7063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04C6-CBF5-4053-A99A-199267214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8577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B36A-79E4-4DD2-B81F-E6208F71D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588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59F3B-0B66-47A2-9E27-6DBC97238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9940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C6756-DF6D-45E2-B3DF-002302336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1272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AED2-4C9A-46F7-918C-4541DC24D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7515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C901-C33F-4B68-B4E0-87249907C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593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BA9EE-E14E-4477-B9EE-867D2BDFB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553360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9A5F8-FC4A-4480-BC9D-01AEC1BEA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2203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7DE6-DD0B-4694-AE27-BA7FE761E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587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6E615-7C7D-43D8-BF18-9B615FCD4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4570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F2612-30A3-4D03-892E-C908872EF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7234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625EB-EF98-48FC-B1B7-308B80D3F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565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4276-12CB-4322-A361-801FD11F2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1101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AC269-0CD9-438A-ACF9-90B82DEDE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0360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20B7-0213-43D7-8969-35004242C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7792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082A-E5E9-43F7-8EAA-5CC7E8F07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0602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ACAA3-19F1-4D09-92B1-2436BE0AD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36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268E0-A418-4C65-A57F-554524AC8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426580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4DB4-9A19-456F-9E82-E9644CE64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371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5129-1840-4E4A-A443-F357298E1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829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1942-8307-4C52-80ED-DE2E0536B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8469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1BA9D-6790-4A10-B568-49336B919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1702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08355-95F9-40F1-B043-70D48FECC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1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6E0F-FB6F-430A-B567-F66A59952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7079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B8AA-1B1D-4242-8620-2A1B5BE6E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3760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6E15D-B7F4-436A-A8EE-EE11D4212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5185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4A3E-BE37-4FE6-9462-550EF4C86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08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AE2B-4737-41BD-A4FA-15059B85D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210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571E-C04A-499B-9A3F-8FE92C9D0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06200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D127C-9BC6-47C0-A3C0-6AD2C16FC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589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5387-42B9-4D69-9918-87E5673AB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8347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13879-5A0F-4440-B71D-552C3D4AE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5612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AB06F-1080-4770-85D8-888B0F3A7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3662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D056-FD91-4B36-86B6-2507C06A4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834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8869A-B2AC-4BF7-B6A5-AE4375CB8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30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45D08-697F-48B2-AB39-ED316D93B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8333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F5A4-BEA5-4666-9123-C16AEC5F8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439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1EC79-D738-48EA-8122-F61D23D2D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648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C85F-3DA2-494F-8C60-5E9C9789D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5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BFBA4-E131-49F8-86DB-5014DBD0B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270596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B99-E337-49B5-8E70-637792F61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9101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9C8B-0D89-474F-BCCB-E14576FBD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236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42C1-7018-4995-9DB1-2C7CF9C83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754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3020F-A899-4360-939A-668B59849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2573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6897-DDC6-43C2-A950-6BA66102A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7022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192E-20F9-41AA-8DEF-353FE8EC6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6377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382A-E904-41D0-BA64-6437EA8F4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1478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835E3DA-4E27-45BE-B209-562930FAD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82084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B192351-0D55-4035-AB0E-4E9137793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40390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F1CF07A-228B-4BE2-8D80-1F159BF30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79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72256-8654-4829-9682-70E1A27B7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073023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E7EBF36A-55FA-4B30-A4EC-173F4FA0B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839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822AB1EE-60FF-4BD7-BFCA-7BB2B79FC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5531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8D802B8-B367-4FA1-A47A-08CAFDBB3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8720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88CFF73-C372-4773-9B4E-805A033CE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6927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3DE03FF-09C9-4C3A-8AA2-18AD89EF8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7889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9D4B1D8-1A9C-4D5C-B5C9-ED0CA8CF8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4343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80B4822A-4F1D-4216-A611-71A876DCC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3073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4F3DA9FF-0213-4768-87E9-A9BFC8652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0309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0FD62A6-A74A-42EE-9CBC-B36CBD06C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0608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0F0EE0E-8FC8-4B18-8FC3-FD91EFD0F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37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DE70-0C84-457C-B57C-8327AE0C1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09261"/>
      </p:ext>
    </p:extLst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851B948-58E6-4225-A4B2-9460B7BDC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3180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DC0C085-C30C-414F-876A-7669B5266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230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6124870-9FDC-4874-817F-443CAE283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163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CB935B8-F466-4568-AD0E-D1A709BEA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3142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96CE07C-32B7-4FF4-9798-55E4B9E54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78300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502F08C-7003-45B1-A74C-527AA5C248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0919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2690563-3CA2-44D5-B7EE-3DCB162BF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720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F69EAE3-B9E1-4A87-9EB5-EF653D354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1951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3024FE6-1297-4F3A-A0B1-C5B8EC4C1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1161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6150AF9-537C-444E-9E25-E0E6F1264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16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98CB1-0394-4FA4-B92A-A5151D289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92104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DC79-B0B5-44CD-BE0B-C6CD29D1A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659617"/>
      </p:ext>
    </p:extLst>
  </p:cSld>
  <p:clrMapOvr>
    <a:masterClrMapping/>
  </p:clrMapOvr>
  <p:transition spd="med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E81A2C39-76F7-4EB3-8095-C2184A064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1296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1E729F8-487F-4CDD-B5DD-82FBF8B4F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8951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6C3D7B5-1970-4D3C-91C9-0E3996E22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31449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E9219973-44F1-45B1-8D2D-B6DCE6D75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07540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231CBAD-13A8-472C-8C92-397866D27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5258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53D899CD-F914-4CCE-818C-D04EEDD98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5697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3FC2488-E93B-4D04-86C1-E400E0C6A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66468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A1EC9D5-B66B-43D4-83D3-33B4CFF78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88965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48577EB3-D35F-4F0C-892F-2F182B09B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06253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04C8A15-ED06-4EE4-AAA0-53784827D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1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BE4CC-3B23-4B23-A935-A3A04F9E3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762883"/>
      </p:ext>
    </p:extLst>
  </p:cSld>
  <p:clrMapOvr>
    <a:masterClrMapping/>
  </p:clrMapOvr>
  <p:transition spd="med"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59EEF772-4ED7-4FA7-96D7-5CD5268B2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3618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EAD40144-FE76-44B7-BBE7-C11E618F4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42494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491ED7B-B8E8-4CCC-98C6-CD761B2A2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22534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2CDB17F-94A4-4EEB-93E3-42BAEF899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53373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7BF97FE-25D6-408B-871C-4F80CA310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7010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1CFE44D-D8A9-4749-8D30-C19BF1147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76109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B929075-D51C-4B2A-BA0D-2C759219C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6507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A59AD6B-D887-41D3-92FA-1F042818C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43189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516B6AD-CAA5-4085-ADE7-E771B068D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4618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DD5FBD0-8B25-4766-BBC1-AAF632C1E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673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AA0D-1268-47CF-AF6B-2A8C6C82A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49033"/>
      </p:ext>
    </p:extLst>
  </p:cSld>
  <p:clrMapOvr>
    <a:masterClrMapping/>
  </p:clrMapOvr>
  <p:transition spd="med"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F0082A0-97BD-49A0-80F5-E02268990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10003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1D184A7-B499-4269-91D1-1A48F4BC6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49827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8507130-39DF-49D2-AB79-4B290A9E6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4472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FD7E35A-DAD3-442B-BDC5-640E125F3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7422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D621E6E-1BBD-457C-88D9-279BC58BB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15492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BED0DA3-E7EC-4556-9AB2-9901636A8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44881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EAF2651-C30B-428D-A2D7-8CC63F3F8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79749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CC144C0-3729-4B88-BC25-D89CED980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77693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63BD1CC-87BD-45F2-AE6F-66C06769F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63481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7900" y="2987675"/>
            <a:ext cx="4279900" cy="57943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rgbClr val="FFEFCB"/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60950" y="2286000"/>
            <a:ext cx="3733800" cy="64135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4000" b="1">
                <a:solidFill>
                  <a:srgbClr val="EDB70C"/>
                </a:solidFill>
              </a:defRPr>
            </a:lvl1pPr>
          </a:lstStyle>
          <a:p>
            <a:pPr lvl="0"/>
            <a:r>
              <a:rPr lang="en-US" noProof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25155460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FAFC3-DBA8-4158-B08F-C19DF412F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676411"/>
      </p:ext>
    </p:extLst>
  </p:cSld>
  <p:clrMapOvr>
    <a:masterClrMapping/>
  </p:clrMapOvr>
  <p:transition spd="med"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2640"/>
      </p:ext>
    </p:extLst>
  </p:cSld>
  <p:clrMapOvr>
    <a:masterClrMapping/>
  </p:clrMapOvr>
  <p:transition spd="med"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643767"/>
      </p:ext>
    </p:extLst>
  </p:cSld>
  <p:clrMapOvr>
    <a:masterClrMapping/>
  </p:clrMapOvr>
  <p:transition spd="med"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7707"/>
      </p:ext>
    </p:extLst>
  </p:cSld>
  <p:clrMapOvr>
    <a:masterClrMapping/>
  </p:clrMapOvr>
  <p:transition spd="med"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5743"/>
      </p:ext>
    </p:extLst>
  </p:cSld>
  <p:clrMapOvr>
    <a:masterClrMapping/>
  </p:clrMapOvr>
  <p:transition spd="med"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25006"/>
      </p:ext>
    </p:extLst>
  </p:cSld>
  <p:clrMapOvr>
    <a:masterClrMapping/>
  </p:clrMapOvr>
  <p:transition spd="med"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63386"/>
      </p:ext>
    </p:extLst>
  </p:cSld>
  <p:clrMapOvr>
    <a:masterClrMapping/>
  </p:clrMapOvr>
  <p:transition spd="med"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82856"/>
      </p:ext>
    </p:extLst>
  </p:cSld>
  <p:clrMapOvr>
    <a:masterClrMapping/>
  </p:clrMapOvr>
  <p:transition spd="med"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039592"/>
      </p:ext>
    </p:extLst>
  </p:cSld>
  <p:clrMapOvr>
    <a:masterClrMapping/>
  </p:clrMapOvr>
  <p:transition spd="med"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938"/>
      </p:ext>
    </p:extLst>
  </p:cSld>
  <p:clrMapOvr>
    <a:masterClrMapping/>
  </p:clrMapOvr>
  <p:transition spd="med"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6227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B18C2-D7C8-459F-8EA1-07EF34A2F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484098"/>
      </p:ext>
    </p:extLst>
  </p:cSld>
  <p:clrMapOvr>
    <a:masterClrMapping/>
  </p:clrMapOvr>
  <p:transition spd="med"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AC58F86-B529-4468-A79E-2CB8FE8DE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3473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7900" y="2987675"/>
            <a:ext cx="4279900" cy="57943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rgbClr val="FFEFCB"/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60950" y="2286000"/>
            <a:ext cx="3733800" cy="64135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4000" b="1">
                <a:solidFill>
                  <a:srgbClr val="EDB70C"/>
                </a:solidFill>
              </a:defRPr>
            </a:lvl1pPr>
          </a:lstStyle>
          <a:p>
            <a:pPr lvl="0"/>
            <a:r>
              <a:rPr lang="en-US" noProof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1951640129"/>
      </p:ext>
    </p:extLst>
  </p:cSld>
  <p:clrMapOvr>
    <a:masterClrMapping/>
  </p:clrMapOvr>
  <p:transition spd="med"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0633"/>
      </p:ext>
    </p:extLst>
  </p:cSld>
  <p:clrMapOvr>
    <a:masterClrMapping/>
  </p:clrMapOvr>
  <p:transition spd="med"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239581"/>
      </p:ext>
    </p:extLst>
  </p:cSld>
  <p:clrMapOvr>
    <a:masterClrMapping/>
  </p:clrMapOvr>
  <p:transition spd="med"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5421"/>
      </p:ext>
    </p:extLst>
  </p:cSld>
  <p:clrMapOvr>
    <a:masterClrMapping/>
  </p:clrMapOvr>
  <p:transition spd="med"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8946"/>
      </p:ext>
    </p:extLst>
  </p:cSld>
  <p:clrMapOvr>
    <a:masterClrMapping/>
  </p:clrMapOvr>
  <p:transition spd="med"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68124"/>
      </p:ext>
    </p:extLst>
  </p:cSld>
  <p:clrMapOvr>
    <a:masterClrMapping/>
  </p:clrMapOvr>
  <p:transition spd="med"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02953"/>
      </p:ext>
    </p:extLst>
  </p:cSld>
  <p:clrMapOvr>
    <a:masterClrMapping/>
  </p:clrMapOvr>
  <p:transition spd="med"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645800"/>
      </p:ext>
    </p:extLst>
  </p:cSld>
  <p:clrMapOvr>
    <a:masterClrMapping/>
  </p:clrMapOvr>
  <p:transition spd="med"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51581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0872-1BD6-4D89-8E18-DDC5694B5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183026"/>
      </p:ext>
    </p:extLst>
  </p:cSld>
  <p:clrMapOvr>
    <a:masterClrMapping/>
  </p:clrMapOvr>
  <p:transition spd="med"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27311"/>
      </p:ext>
    </p:extLst>
  </p:cSld>
  <p:clrMapOvr>
    <a:masterClrMapping/>
  </p:clrMapOvr>
  <p:transition spd="med"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3046"/>
      </p:ext>
    </p:extLst>
  </p:cSld>
  <p:clrMapOvr>
    <a:masterClrMapping/>
  </p:clrMapOvr>
  <p:transition spd="med"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7900" y="2987675"/>
            <a:ext cx="4279900" cy="57943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rgbClr val="FFEFCB"/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60950" y="2286000"/>
            <a:ext cx="3733800" cy="64135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4000" b="1">
                <a:solidFill>
                  <a:srgbClr val="EDB70C"/>
                </a:solidFill>
              </a:defRPr>
            </a:lvl1pPr>
          </a:lstStyle>
          <a:p>
            <a:pPr lvl="0"/>
            <a:r>
              <a:rPr lang="en-US" noProof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3400212089"/>
      </p:ext>
    </p:extLst>
  </p:cSld>
  <p:clrMapOvr>
    <a:masterClrMapping/>
  </p:clrMapOvr>
  <p:transition spd="med"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856"/>
      </p:ext>
    </p:extLst>
  </p:cSld>
  <p:clrMapOvr>
    <a:masterClrMapping/>
  </p:clrMapOvr>
  <p:transition spd="med">
    <p:wipe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021427"/>
      </p:ext>
    </p:extLst>
  </p:cSld>
  <p:clrMapOvr>
    <a:masterClrMapping/>
  </p:clrMapOvr>
  <p:transition spd="med">
    <p:wipe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25480"/>
      </p:ext>
    </p:extLst>
  </p:cSld>
  <p:clrMapOvr>
    <a:masterClrMapping/>
  </p:clrMapOvr>
  <p:transition spd="med"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7678"/>
      </p:ext>
    </p:extLst>
  </p:cSld>
  <p:clrMapOvr>
    <a:masterClrMapping/>
  </p:clrMapOvr>
  <p:transition spd="med"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34482"/>
      </p:ext>
    </p:extLst>
  </p:cSld>
  <p:clrMapOvr>
    <a:masterClrMapping/>
  </p:clrMapOvr>
  <p:transition spd="med"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72462"/>
      </p:ext>
    </p:extLst>
  </p:cSld>
  <p:clrMapOvr>
    <a:masterClrMapping/>
  </p:clrMapOvr>
  <p:transition spd="med"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566818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9EF43-0F0F-40DE-BEA9-4320142B1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192330"/>
      </p:ext>
    </p:extLst>
  </p:cSld>
  <p:clrMapOvr>
    <a:masterClrMapping/>
  </p:clrMapOvr>
  <p:transition spd="med"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11697"/>
      </p:ext>
    </p:extLst>
  </p:cSld>
  <p:clrMapOvr>
    <a:masterClrMapping/>
  </p:clrMapOvr>
  <p:transition spd="med"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7696"/>
      </p:ext>
    </p:extLst>
  </p:cSld>
  <p:clrMapOvr>
    <a:masterClrMapping/>
  </p:clrMapOvr>
  <p:transition spd="med"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15293"/>
      </p:ext>
    </p:extLst>
  </p:cSld>
  <p:clrMapOvr>
    <a:masterClrMapping/>
  </p:clrMapOvr>
  <p:transition spd="med"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7FE64BE-A660-4B82-8184-9C7CF1569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20746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982284B-AB5C-4BB2-BFFB-535DED10C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7526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0099A4D-32A9-43F6-A674-2C975C3C2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35303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77194DF-0A8E-4716-BDCF-224F7CA4F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33015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8D6C6C1-8E99-4298-B698-790B9344F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5698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CC589F0-60C8-41ED-8EBE-2C7C87181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96998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40E5B696-FF94-4FFA-A9E1-790EC2E2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154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9DAC3-2D2C-492F-827E-BAE022808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058468"/>
      </p:ext>
    </p:extLst>
  </p:cSld>
  <p:clrMapOvr>
    <a:masterClrMapping/>
  </p:clrMapOvr>
  <p:transition spd="med"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01FC7CE-7F48-4AD3-AC7F-4612EE6CA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2427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5476866-2441-4E2B-AF46-6D5D9933E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6669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EA3B5E23-673C-4E11-BD73-4BA8B1D54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17834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F9DEA05-C495-491D-8515-AF4F3BC79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59962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B8C35CC-74BE-476F-9388-CABE785B8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87544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45E5DC92-CAD2-47FB-9939-618A1498E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943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02320-4125-4E2D-8065-A15B033E0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742049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43FE-3428-49BE-BC4E-47E0A819D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6200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2EF1-96FD-4C8C-BBB0-F836F65F9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585164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1F5A9-8CAF-470C-B303-CE0B23274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784433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9100-8C7C-40DC-8EF8-73A774771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352680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5C8A-CDEE-4E58-97E0-08AE685FB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995336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8793-9BC0-489E-B608-8564BC4B5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58927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E45E-3717-4857-91F2-20C52E2AC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17835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823B-27AD-4244-8B64-18229DC364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945308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3BC6C-5A75-41ED-A36E-46A124DB9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762218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3DB2-0680-432C-98BB-9BAAA1963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273714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2BD3-CCE0-4718-9D0E-4D3993C5B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66622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20082-BAB7-449B-872F-E074F905A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70091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98C3-7EE6-4CD5-835D-210429A35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946392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CA92-8E03-4AF8-9516-B0F8BA19F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635921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F1BB-C911-4765-A085-A11FAA817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826872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E2CD-664D-4235-8E29-3B3720DCD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065770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E93A-C2A1-46E4-9110-8EBBFC3DA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88391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5A1E-94A0-4CD0-94B8-846DBD867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347339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FC2FB-DA9B-442F-9A0F-B083B754ED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620431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B0EAE-0D18-48B8-B926-6C4B6F103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366180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2AF18-C91C-4479-8DBD-B0CA33CF8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678938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4D4E-1186-4EEC-A8CC-AD3E1E74C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65808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75BA-39D1-4C40-9843-5EDD2A2CE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99187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9272-F36A-4094-AD60-870DBAB1D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267377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3003-8BA1-411F-B772-036102A04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347423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8B73-0832-4454-8CFA-FC36E0B16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957377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917C2-CDB1-47CF-B648-95F3DB396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995028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0EA7-CB3B-4872-BF25-5D73AC968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704000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3D76C-67B8-4364-B13D-681EE70592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420262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1638-3869-4B5A-90FA-346C80F2B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214714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A129-3E98-4365-9B1D-6B3749970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302604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C089-8559-4313-843C-E0DA9A606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903219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5890-FD37-48E0-BA8C-9E1B83387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49921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3CFDC-D3AC-412E-83F6-2356D12AE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73128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C3B3-9908-4A9B-9B2C-EB6D0B39E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267095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3395-CD33-4DDF-ABBF-15439D0B5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003395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D966B-3853-480E-B981-B80E0BA94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364266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497D-CFE1-4DD5-851A-2D50BD985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573571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F6BC9-A3BB-4B87-992C-915FA108B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00035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37D3E-EE04-4D21-871E-D700026DA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916624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9A9EC-0135-48F6-8494-D4D4F3C4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35906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D5EC-8D37-4ACC-A8EB-7BA882972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547556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C33A-1DD3-4C16-8199-9AFB134A3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405200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E245C-4D8D-47A4-BBB6-C5DD02D9F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08466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45DE-FADE-4323-8948-0AA5BBFAA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9423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49FD-5CFC-4D9B-BF23-7DBDD3104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49425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9C81E-B401-42A3-8524-96A38C986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381436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78EE2-DDCF-45FE-903B-E71A41F02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204662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BA0DF-5622-4C6B-8141-9EBDB02A8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59444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DADF9-AB3E-42F2-87DE-B6DDA7970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537973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2329-3B31-4B07-8C1B-7EAE64D16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42338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CD94-76B7-459C-B9ED-40E304E7A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585418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B085-C514-42B5-9746-209ADD7D7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4079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6E55B-5A7D-4605-98C9-490275F0A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033030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29FE7-4687-4977-9DB4-C3BD84AD1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793096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7AA0C-38FF-46A9-847A-A8C549416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31025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8CE2-A00A-4849-9842-2AAB90012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930820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B442-A48D-47ED-82CC-A98979CC9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767298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2E59-A9F6-4E7A-B756-F20AD87A1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215073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4755-1FA3-4588-B8A7-8D8E65410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122703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19C85-789F-46E4-9077-661F21E33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485138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195AE-7640-41B9-9A34-FEAC9561D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805902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67818-3F44-4FBA-A689-1EF6E2E2F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244491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4882-56E1-4078-A75A-03D965041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920927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AE46-9505-49B6-ABE7-0FF548844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72333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1B5F-8360-40C5-864A-5E174ECC3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265915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EDC99-3F8E-48E8-9847-0B486A5FD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09311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0E95-5506-43AE-BF1E-19DD5CF30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205323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183E1-3816-4A33-B8D3-1B2580BC5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519657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7449-605A-4BDB-81EE-9D54EFA48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802798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89B39-1F01-42EE-9C34-C3E17B359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811994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2A7F-0D18-4C87-ADF8-8F186854F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74471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2F93-BC80-4DCB-98F1-A0CC1D775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57129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04B4D-5C66-4517-8C17-FE8B93FB6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183423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2EA2-86F7-41D1-8A83-DA6A99C24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17232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D50B2-CB64-48E9-A928-910530F78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43897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3762-9F9C-425F-8E34-FA7B1384C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365818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36180-61ED-4B57-B223-88DE8A810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72463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" Target="../slides/slide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" Target="../slides/slide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" Target="../slides/slide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" Target="../slides/slide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" Target="../slides/slide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" Target="../slides/slide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theme" Target="../theme/theme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11.1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2296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Solution Composition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E85A5E-4952-4629-AC56-9AD7E9A76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7" name="Rectangle 2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300" name="Text Box 21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71" r:id="rId1"/>
    <p:sldLayoutId id="2147487167" r:id="rId2"/>
    <p:sldLayoutId id="2147487168" r:id="rId3"/>
    <p:sldLayoutId id="2147487169" r:id="rId4"/>
    <p:sldLayoutId id="2147487170" r:id="rId5"/>
    <p:sldLayoutId id="2147487171" r:id="rId6"/>
    <p:sldLayoutId id="2147487172" r:id="rId7"/>
    <p:sldLayoutId id="2147487173" r:id="rId8"/>
    <p:sldLayoutId id="2147487174" r:id="rId9"/>
    <p:sldLayoutId id="2147487175" r:id="rId10"/>
    <p:sldLayoutId id="214748717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5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4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8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A55233-68B3-404C-B967-6BE1E82D3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5" r:id="rId1"/>
    <p:sldLayoutId id="2147487266" r:id="rId2"/>
    <p:sldLayoutId id="2147487267" r:id="rId3"/>
    <p:sldLayoutId id="2147487268" r:id="rId4"/>
    <p:sldLayoutId id="2147487269" r:id="rId5"/>
    <p:sldLayoutId id="2147487270" r:id="rId6"/>
    <p:sldLayoutId id="2147487271" r:id="rId7"/>
    <p:sldLayoutId id="2147487272" r:id="rId8"/>
    <p:sldLayoutId id="2147487273" r:id="rId9"/>
    <p:sldLayoutId id="2147487274" r:id="rId10"/>
    <p:sldLayoutId id="214748727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9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4.1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6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Water, the Common Solvent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DB16FB-6E48-4643-8464-C2B1830BF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539" name="Text Box 19">
            <a:hlinkClick r:id="rId14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348" name="Rectangle 2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72" r:id="rId1"/>
    <p:sldLayoutId id="2147487276" r:id="rId2"/>
    <p:sldLayoutId id="2147487277" r:id="rId3"/>
    <p:sldLayoutId id="2147487278" r:id="rId4"/>
    <p:sldLayoutId id="2147487279" r:id="rId5"/>
    <p:sldLayoutId id="2147487280" r:id="rId6"/>
    <p:sldLayoutId id="2147487281" r:id="rId7"/>
    <p:sldLayoutId id="2147487282" r:id="rId8"/>
    <p:sldLayoutId id="2147487283" r:id="rId9"/>
    <p:sldLayoutId id="2147487284" r:id="rId10"/>
    <p:sldLayoutId id="21474872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12291" name="Line 14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Arc 15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16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6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4.2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000" b="1" baseline="0" smtClean="0">
                <a:solidFill>
                  <a:srgbClr val="FFFFFF"/>
                </a:solidFill>
                <a:latin typeface="Arial" charset="0"/>
              </a:rPr>
              <a:t>The Nature of Aqueous Solutions: Strong and Weak Electrolytes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F07ADB-86D3-4FB9-B99B-71A54B7F1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3564" name="Text Box 17">
            <a:hlinkClick r:id="rId14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6" r:id="rId1"/>
    <p:sldLayoutId id="2147487287" r:id="rId2"/>
    <p:sldLayoutId id="2147487288" r:id="rId3"/>
    <p:sldLayoutId id="2147487289" r:id="rId4"/>
    <p:sldLayoutId id="2147487290" r:id="rId5"/>
    <p:sldLayoutId id="2147487291" r:id="rId6"/>
    <p:sldLayoutId id="2147487292" r:id="rId7"/>
    <p:sldLayoutId id="2147487293" r:id="rId8"/>
    <p:sldLayoutId id="2147487294" r:id="rId9"/>
    <p:sldLayoutId id="2147487295" r:id="rId10"/>
    <p:sldLayoutId id="21474872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13315" name="Line 14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rc 15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16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4.3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The Composition of Solutions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EA6D09-6478-4004-A1A8-A2F2B1835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588" name="Text Box 17">
            <a:hlinkClick r:id="rId14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7" r:id="rId1"/>
    <p:sldLayoutId id="2147487298" r:id="rId2"/>
    <p:sldLayoutId id="2147487299" r:id="rId3"/>
    <p:sldLayoutId id="2147487300" r:id="rId4"/>
    <p:sldLayoutId id="2147487301" r:id="rId5"/>
    <p:sldLayoutId id="2147487302" r:id="rId6"/>
    <p:sldLayoutId id="2147487303" r:id="rId7"/>
    <p:sldLayoutId id="2147487304" r:id="rId8"/>
    <p:sldLayoutId id="2147487305" r:id="rId9"/>
    <p:sldLayoutId id="2147487306" r:id="rId10"/>
    <p:sldLayoutId id="21474873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14339" name="Line 14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Arc 15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16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4.3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The Composition of Solutions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E7EE3F-6CA4-4E10-87BE-159CB3221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5612" name="Text Box 17">
            <a:hlinkClick r:id="rId14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8" r:id="rId1"/>
    <p:sldLayoutId id="2147487309" r:id="rId2"/>
    <p:sldLayoutId id="2147487310" r:id="rId3"/>
    <p:sldLayoutId id="2147487311" r:id="rId4"/>
    <p:sldLayoutId id="2147487312" r:id="rId5"/>
    <p:sldLayoutId id="2147487313" r:id="rId6"/>
    <p:sldLayoutId id="2147487314" r:id="rId7"/>
    <p:sldLayoutId id="2147487315" r:id="rId8"/>
    <p:sldLayoutId id="2147487316" r:id="rId9"/>
    <p:sldLayoutId id="2147487317" r:id="rId10"/>
    <p:sldLayoutId id="214748731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7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15363" name="Line 14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rc 15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16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3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4.7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Stoichiometry of Precipitation Reactions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BD14F2-1E5B-4BEC-84DF-30777DA17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6" name="Text Box 17">
            <a:hlinkClick r:id="rId14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9" r:id="rId1"/>
    <p:sldLayoutId id="2147487320" r:id="rId2"/>
    <p:sldLayoutId id="2147487321" r:id="rId3"/>
    <p:sldLayoutId id="2147487322" r:id="rId4"/>
    <p:sldLayoutId id="2147487323" r:id="rId5"/>
    <p:sldLayoutId id="2147487324" r:id="rId6"/>
    <p:sldLayoutId id="2147487325" r:id="rId7"/>
    <p:sldLayoutId id="2147487326" r:id="rId8"/>
    <p:sldLayoutId id="2147487327" r:id="rId9"/>
    <p:sldLayoutId id="2147487328" r:id="rId10"/>
    <p:sldLayoutId id="214748732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8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8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8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8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8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16387" name="Line 14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rc 15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16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4.8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Acid–Base Reactions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8F364C-FD7A-4540-8732-392C8F91B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660" name="Text Box 17">
            <a:hlinkClick r:id="rId14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30" r:id="rId1"/>
    <p:sldLayoutId id="2147487331" r:id="rId2"/>
    <p:sldLayoutId id="2147487332" r:id="rId3"/>
    <p:sldLayoutId id="2147487333" r:id="rId4"/>
    <p:sldLayoutId id="2147487334" r:id="rId5"/>
    <p:sldLayoutId id="2147487335" r:id="rId6"/>
    <p:sldLayoutId id="2147487336" r:id="rId7"/>
    <p:sldLayoutId id="2147487337" r:id="rId8"/>
    <p:sldLayoutId id="2147487338" r:id="rId9"/>
    <p:sldLayoutId id="2147487339" r:id="rId10"/>
    <p:sldLayoutId id="214748734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89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89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89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89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8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7F0573D-D745-4426-AFEE-5DB1C8154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73" r:id="rId1"/>
    <p:sldLayoutId id="2147487374" r:id="rId2"/>
    <p:sldLayoutId id="2147487375" r:id="rId3"/>
    <p:sldLayoutId id="2147487376" r:id="rId4"/>
    <p:sldLayoutId id="2147487377" r:id="rId5"/>
    <p:sldLayoutId id="2147487378" r:id="rId6"/>
    <p:sldLayoutId id="2147487379" r:id="rId7"/>
    <p:sldLayoutId id="2147487380" r:id="rId8"/>
    <p:sldLayoutId id="2147487381" r:id="rId9"/>
    <p:sldLayoutId id="2147487382" r:id="rId10"/>
    <p:sldLayoutId id="2147487383" r:id="rId11"/>
    <p:sldLayoutId id="2147487384" r:id="rId12"/>
    <p:sldLayoutId id="21474873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8E4844-8E95-4346-AB9C-090ADF8EE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86" r:id="rId1"/>
    <p:sldLayoutId id="2147487387" r:id="rId2"/>
    <p:sldLayoutId id="2147487388" r:id="rId3"/>
    <p:sldLayoutId id="2147487389" r:id="rId4"/>
    <p:sldLayoutId id="2147487390" r:id="rId5"/>
    <p:sldLayoutId id="2147487391" r:id="rId6"/>
    <p:sldLayoutId id="2147487392" r:id="rId7"/>
    <p:sldLayoutId id="2147487393" r:id="rId8"/>
    <p:sldLayoutId id="2147487394" r:id="rId9"/>
    <p:sldLayoutId id="2147487395" r:id="rId10"/>
    <p:sldLayoutId id="2147487396" r:id="rId11"/>
    <p:sldLayoutId id="2147487397" r:id="rId12"/>
    <p:sldLayoutId id="21474873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80DCA0-3F0B-4CB9-A614-7A5B439C7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9" r:id="rId1"/>
    <p:sldLayoutId id="2147487400" r:id="rId2"/>
    <p:sldLayoutId id="2147487401" r:id="rId3"/>
    <p:sldLayoutId id="2147487402" r:id="rId4"/>
    <p:sldLayoutId id="2147487403" r:id="rId5"/>
    <p:sldLayoutId id="2147487404" r:id="rId6"/>
    <p:sldLayoutId id="2147487405" r:id="rId7"/>
    <p:sldLayoutId id="2147487406" r:id="rId8"/>
    <p:sldLayoutId id="2147487407" r:id="rId9"/>
    <p:sldLayoutId id="2147487408" r:id="rId10"/>
    <p:sldLayoutId id="2147487409" r:id="rId11"/>
    <p:sldLayoutId id="2147487410" r:id="rId12"/>
    <p:sldLayoutId id="21474874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11.2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Atomic Masses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A27F06-6248-421B-BCEC-D0DA0B456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8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7" name="Line 13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rc 14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Energies of Solution Formation</a:t>
            </a:r>
          </a:p>
        </p:txBody>
      </p:sp>
      <p:sp>
        <p:nvSpPr>
          <p:cNvPr id="5132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325" name="Text Box 18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7" r:id="rId1"/>
    <p:sldLayoutId id="2147487178" r:id="rId2"/>
    <p:sldLayoutId id="2147487179" r:id="rId3"/>
    <p:sldLayoutId id="2147487180" r:id="rId4"/>
    <p:sldLayoutId id="2147487181" r:id="rId5"/>
    <p:sldLayoutId id="2147487182" r:id="rId6"/>
    <p:sldLayoutId id="2147487183" r:id="rId7"/>
    <p:sldLayoutId id="2147487184" r:id="rId8"/>
    <p:sldLayoutId id="2147487185" r:id="rId9"/>
    <p:sldLayoutId id="2147487186" r:id="rId10"/>
    <p:sldLayoutId id="214748718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2529EC-7018-4A11-A497-FCCA8576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2" r:id="rId1"/>
    <p:sldLayoutId id="2147487413" r:id="rId2"/>
    <p:sldLayoutId id="2147487414" r:id="rId3"/>
    <p:sldLayoutId id="2147487415" r:id="rId4"/>
    <p:sldLayoutId id="2147487416" r:id="rId5"/>
    <p:sldLayoutId id="2147487417" r:id="rId6"/>
    <p:sldLayoutId id="2147487418" r:id="rId7"/>
    <p:sldLayoutId id="2147487419" r:id="rId8"/>
    <p:sldLayoutId id="2147487420" r:id="rId9"/>
    <p:sldLayoutId id="2147487421" r:id="rId10"/>
    <p:sldLayoutId id="2147487422" r:id="rId11"/>
    <p:sldLayoutId id="2147487423" r:id="rId12"/>
    <p:sldLayoutId id="21474874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9048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382000" y="6578600"/>
            <a:ext cx="582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1000" baseline="0" smtClean="0">
                <a:solidFill>
                  <a:srgbClr val="FFFFFF"/>
                </a:solidFill>
                <a:latin typeface="Arial" panose="020B0604020202020204" pitchFamily="34" charset="0"/>
              </a:rPr>
              <a:t>11 | </a:t>
            </a:r>
            <a:fld id="{D6B1D402-4C5F-4719-BAA2-04DDB2A0D9D8}" type="slidenum">
              <a:rPr lang="en-US" altLang="en-US" sz="1000" baseline="0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SzPct val="75000"/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en-US" sz="1000" baseline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0488" y="6586538"/>
            <a:ext cx="30432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en-US" sz="1000" baseline="0" smtClean="0">
                <a:solidFill>
                  <a:srgbClr val="FFFFFF"/>
                </a:solidFill>
                <a:latin typeface="Arial" charset="0"/>
              </a:rPr>
              <a:t>Copyright © Cengage Learning.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5" r:id="rId1"/>
    <p:sldLayoutId id="2147487341" r:id="rId2"/>
    <p:sldLayoutId id="2147487342" r:id="rId3"/>
    <p:sldLayoutId id="2147487343" r:id="rId4"/>
    <p:sldLayoutId id="2147487344" r:id="rId5"/>
    <p:sldLayoutId id="2147487345" r:id="rId6"/>
    <p:sldLayoutId id="2147487346" r:id="rId7"/>
    <p:sldLayoutId id="2147487347" r:id="rId8"/>
    <p:sldLayoutId id="2147487348" r:id="rId9"/>
    <p:sldLayoutId id="2147487349" r:id="rId10"/>
    <p:sldLayoutId id="2147487350" r:id="rId11"/>
    <p:sldLayoutId id="2147487426" r:id="rId12"/>
  </p:sldLayoutIdLst>
  <p:transition spd="med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77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089025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2100263" indent="-3270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519363" indent="-304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9765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4337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8909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3481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9048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382000" y="6578600"/>
            <a:ext cx="582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1000" baseline="0" smtClean="0">
                <a:solidFill>
                  <a:srgbClr val="FFFFFF"/>
                </a:solidFill>
                <a:latin typeface="Arial" panose="020B0604020202020204" pitchFamily="34" charset="0"/>
              </a:rPr>
              <a:t>11 | </a:t>
            </a:r>
            <a:fld id="{7E20CF26-5365-4F54-BEA6-7B927638CA38}" type="slidenum">
              <a:rPr lang="en-US" altLang="en-US" sz="1000" baseline="0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SzPct val="75000"/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en-US" sz="1000" baseline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0488" y="6586538"/>
            <a:ext cx="30432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en-US" sz="1000" baseline="0" smtClean="0">
                <a:solidFill>
                  <a:srgbClr val="FFFFFF"/>
                </a:solidFill>
                <a:latin typeface="Arial" charset="0"/>
              </a:rPr>
              <a:t>Copyright © Cengage Learning.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7" r:id="rId1"/>
    <p:sldLayoutId id="2147487351" r:id="rId2"/>
    <p:sldLayoutId id="2147487352" r:id="rId3"/>
    <p:sldLayoutId id="2147487353" r:id="rId4"/>
    <p:sldLayoutId id="2147487354" r:id="rId5"/>
    <p:sldLayoutId id="2147487355" r:id="rId6"/>
    <p:sldLayoutId id="2147487356" r:id="rId7"/>
    <p:sldLayoutId id="2147487357" r:id="rId8"/>
    <p:sldLayoutId id="2147487358" r:id="rId9"/>
    <p:sldLayoutId id="2147487359" r:id="rId10"/>
    <p:sldLayoutId id="2147487360" r:id="rId11"/>
  </p:sldLayoutIdLst>
  <p:transition spd="med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77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089025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2100263" indent="-3270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519363" indent="-304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9765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4337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8909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3481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9048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82000" y="6578600"/>
            <a:ext cx="582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1000" baseline="0" smtClean="0">
                <a:solidFill>
                  <a:srgbClr val="FFFFFF"/>
                </a:solidFill>
                <a:latin typeface="Arial" panose="020B0604020202020204" pitchFamily="34" charset="0"/>
              </a:rPr>
              <a:t>11 | </a:t>
            </a:r>
            <a:fld id="{AED5ABC1-4590-418A-BC97-5252D18B3212}" type="slidenum">
              <a:rPr lang="en-US" altLang="en-US" sz="1000" baseline="0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SzPct val="75000"/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en-US" sz="1000" baseline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0488" y="6586538"/>
            <a:ext cx="30432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en-US" sz="1000" baseline="0" smtClean="0">
                <a:solidFill>
                  <a:srgbClr val="FFFFFF"/>
                </a:solidFill>
                <a:latin typeface="Arial" charset="0"/>
              </a:rPr>
              <a:t>Copyright © Cengage Learning.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8" r:id="rId1"/>
    <p:sldLayoutId id="2147487361" r:id="rId2"/>
    <p:sldLayoutId id="2147487362" r:id="rId3"/>
    <p:sldLayoutId id="2147487363" r:id="rId4"/>
    <p:sldLayoutId id="2147487364" r:id="rId5"/>
    <p:sldLayoutId id="2147487365" r:id="rId6"/>
    <p:sldLayoutId id="2147487366" r:id="rId7"/>
    <p:sldLayoutId id="2147487367" r:id="rId8"/>
    <p:sldLayoutId id="2147487368" r:id="rId9"/>
    <p:sldLayoutId id="2147487369" r:id="rId10"/>
    <p:sldLayoutId id="2147487370" r:id="rId11"/>
  </p:sldLayoutIdLst>
  <p:transition spd="med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77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089025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2100263" indent="-3270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519363" indent="-304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9765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4337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8909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3481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161C27-F9DE-47C7-8684-4E6600DDE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9" r:id="rId1"/>
    <p:sldLayoutId id="2147487430" r:id="rId2"/>
    <p:sldLayoutId id="2147487431" r:id="rId3"/>
    <p:sldLayoutId id="2147487432" r:id="rId4"/>
    <p:sldLayoutId id="2147487433" r:id="rId5"/>
    <p:sldLayoutId id="2147487434" r:id="rId6"/>
    <p:sldLayoutId id="2147487435" r:id="rId7"/>
    <p:sldLayoutId id="2147487436" r:id="rId8"/>
    <p:sldLayoutId id="2147487437" r:id="rId9"/>
    <p:sldLayoutId id="2147487438" r:id="rId10"/>
    <p:sldLayoutId id="2147487439" r:id="rId11"/>
    <p:sldLayoutId id="2147487440" r:id="rId12"/>
    <p:sldLayoutId id="21474874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11.3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Mole </a:t>
            </a:r>
          </a:p>
        </p:txBody>
      </p:sp>
      <p:sp>
        <p:nvSpPr>
          <p:cNvPr id="615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14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Factors Affecting Solubility</a:t>
            </a:r>
          </a:p>
        </p:txBody>
      </p:sp>
      <p:sp>
        <p:nvSpPr>
          <p:cNvPr id="6154" name="Rectangle 1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D255D4-7F7D-438E-B61A-DA69470C4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9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88" r:id="rId1"/>
    <p:sldLayoutId id="2147487189" r:id="rId2"/>
    <p:sldLayoutId id="2147487190" r:id="rId3"/>
    <p:sldLayoutId id="2147487191" r:id="rId4"/>
    <p:sldLayoutId id="2147487192" r:id="rId5"/>
    <p:sldLayoutId id="2147487193" r:id="rId6"/>
    <p:sldLayoutId id="2147487194" r:id="rId7"/>
    <p:sldLayoutId id="2147487195" r:id="rId8"/>
    <p:sldLayoutId id="2147487196" r:id="rId9"/>
    <p:sldLayoutId id="2147487197" r:id="rId10"/>
    <p:sldLayoutId id="214748719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  <p:bldP spid="11059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09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11.4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Vapor Pressures of Solutions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FB0C86-0EFB-4C67-8891-294CB5EF3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37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99" r:id="rId1"/>
    <p:sldLayoutId id="2147487200" r:id="rId2"/>
    <p:sldLayoutId id="2147487201" r:id="rId3"/>
    <p:sldLayoutId id="2147487202" r:id="rId4"/>
    <p:sldLayoutId id="2147487203" r:id="rId5"/>
    <p:sldLayoutId id="2147487204" r:id="rId6"/>
    <p:sldLayoutId id="2147487205" r:id="rId7"/>
    <p:sldLayoutId id="2147487206" r:id="rId8"/>
    <p:sldLayoutId id="2147487207" r:id="rId9"/>
    <p:sldLayoutId id="2147487208" r:id="rId10"/>
    <p:sldLayoutId id="214748720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11.5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Boiling-Point Elevation and Freezing-Point Depression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A38496-2889-42CD-93DF-5F4202ED8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96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0" r:id="rId1"/>
    <p:sldLayoutId id="2147487211" r:id="rId2"/>
    <p:sldLayoutId id="2147487212" r:id="rId3"/>
    <p:sldLayoutId id="2147487213" r:id="rId4"/>
    <p:sldLayoutId id="2147487214" r:id="rId5"/>
    <p:sldLayoutId id="2147487215" r:id="rId6"/>
    <p:sldLayoutId id="2147487216" r:id="rId7"/>
    <p:sldLayoutId id="2147487217" r:id="rId8"/>
    <p:sldLayoutId id="2147487218" r:id="rId9"/>
    <p:sldLayoutId id="2147487219" r:id="rId10"/>
    <p:sldLayoutId id="214748722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11.6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 userDrawn="1"/>
        </p:nvSpPr>
        <p:spPr bwMode="auto">
          <a:xfrm>
            <a:off x="457200" y="534988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Osmotic Pressure</a:t>
            </a:r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367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965100-F202-48F7-99ED-2E0AFD62B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42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1" r:id="rId1"/>
    <p:sldLayoutId id="2147487222" r:id="rId2"/>
    <p:sldLayoutId id="2147487223" r:id="rId3"/>
    <p:sldLayoutId id="2147487224" r:id="rId4"/>
    <p:sldLayoutId id="2147487225" r:id="rId5"/>
    <p:sldLayoutId id="2147487226" r:id="rId6"/>
    <p:sldLayoutId id="2147487227" r:id="rId7"/>
    <p:sldLayoutId id="2147487228" r:id="rId8"/>
    <p:sldLayoutId id="2147487229" r:id="rId9"/>
    <p:sldLayoutId id="2147487230" r:id="rId10"/>
    <p:sldLayoutId id="2147487231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11366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11.7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Colligative Properties of Electrolyte Solutions</a:t>
            </a:r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5D1AFB-EB74-44F8-A18E-C4BB981FE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444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2" r:id="rId1"/>
    <p:sldLayoutId id="2147487233" r:id="rId2"/>
    <p:sldLayoutId id="2147487234" r:id="rId3"/>
    <p:sldLayoutId id="2147487235" r:id="rId4"/>
    <p:sldLayoutId id="2147487236" r:id="rId5"/>
    <p:sldLayoutId id="2147487237" r:id="rId6"/>
    <p:sldLayoutId id="2147487238" r:id="rId7"/>
    <p:sldLayoutId id="2147487239" r:id="rId8"/>
    <p:sldLayoutId id="2147487240" r:id="rId9"/>
    <p:sldLayoutId id="2147487241" r:id="rId10"/>
    <p:sldLayoutId id="2147487242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11.8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Colloids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650860-FB48-46F2-939D-911C1265B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946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3" r:id="rId1"/>
    <p:sldLayoutId id="2147487244" r:id="rId2"/>
    <p:sldLayoutId id="2147487245" r:id="rId3"/>
    <p:sldLayoutId id="2147487246" r:id="rId4"/>
    <p:sldLayoutId id="2147487247" r:id="rId5"/>
    <p:sldLayoutId id="2147487248" r:id="rId6"/>
    <p:sldLayoutId id="2147487249" r:id="rId7"/>
    <p:sldLayoutId id="2147487250" r:id="rId8"/>
    <p:sldLayoutId id="2147487251" r:id="rId9"/>
    <p:sldLayoutId id="2147487252" r:id="rId10"/>
    <p:sldLayoutId id="214748725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2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9221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11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4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8C3828-217B-402C-A126-929360373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4" r:id="rId1"/>
    <p:sldLayoutId id="2147487255" r:id="rId2"/>
    <p:sldLayoutId id="2147487256" r:id="rId3"/>
    <p:sldLayoutId id="2147487257" r:id="rId4"/>
    <p:sldLayoutId id="2147487258" r:id="rId5"/>
    <p:sldLayoutId id="2147487259" r:id="rId6"/>
    <p:sldLayoutId id="2147487260" r:id="rId7"/>
    <p:sldLayoutId id="2147487261" r:id="rId8"/>
    <p:sldLayoutId id="2147487262" r:id="rId9"/>
    <p:sldLayoutId id="2147487263" r:id="rId10"/>
    <p:sldLayoutId id="2147487264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01.xml"/><Relationship Id="rId5" Type="http://schemas.openxmlformats.org/officeDocument/2006/relationships/slide" Target="slide29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6" Type="http://schemas.openxmlformats.org/officeDocument/2006/relationships/slide" Target="slide34.xml"/><Relationship Id="rId5" Type="http://schemas.openxmlformats.org/officeDocument/2006/relationships/slide" Target="slide23.xml"/><Relationship Id="rId4" Type="http://schemas.openxmlformats.org/officeDocument/2006/relationships/hyperlink" Target="file:///\\marcus\HMC07\Projects\Input\To_LearningMate\2008\zumdahl8e_lecture_outline\Chapter_11\Chapter_11_Intro.ppt#-1,2,Slide 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0.xml"/><Relationship Id="rId2" Type="http://schemas.openxmlformats.org/officeDocument/2006/relationships/video" Target="file:///C:\TEMP\Chemistry%201%20Power%20Point\brownian%20motion_LR.wmv" TargetMode="External"/><Relationship Id="rId1" Type="http://schemas.microsoft.com/office/2007/relationships/media" Target="file:///C:\TEMP\Chemistry%201%20Power%20Point\brownian%20motion_LR.wmv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smtClean="0"/>
              <a:t>Chapters 4 &amp; 11</a:t>
            </a:r>
          </a:p>
        </p:txBody>
      </p:sp>
      <p:sp>
        <p:nvSpPr>
          <p:cNvPr id="993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89550" y="3276600"/>
            <a:ext cx="3136900" cy="822325"/>
          </a:xfrm>
        </p:spPr>
        <p:txBody>
          <a:bodyPr/>
          <a:lstStyle/>
          <a:p>
            <a:pPr eaLnBrk="1" hangingPunct="1"/>
            <a:r>
              <a:rPr lang="en-US" altLang="en-US" smtClean="0"/>
              <a:t>Properties of Solutions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4"/>
          <p:cNvGrpSpPr>
            <a:grpSpLocks/>
          </p:cNvGrpSpPr>
          <p:nvPr/>
        </p:nvGrpSpPr>
        <p:grpSpPr bwMode="auto">
          <a:xfrm>
            <a:off x="0" y="0"/>
            <a:ext cx="5167313" cy="1527175"/>
            <a:chOff x="0" y="0"/>
            <a:chExt cx="3255" cy="962"/>
          </a:xfrm>
        </p:grpSpPr>
        <p:pic>
          <p:nvPicPr>
            <p:cNvPr id="114694" name="Picture 2" descr="BD06941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5" name="Text Box 3"/>
            <p:cNvSpPr txBox="1">
              <a:spLocks noChangeArrowheads="1"/>
            </p:cNvSpPr>
            <p:nvPr/>
          </p:nvSpPr>
          <p:spPr bwMode="auto">
            <a:xfrm>
              <a:off x="1094" y="317"/>
              <a:ext cx="21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“</a:t>
              </a:r>
              <a:r>
                <a:rPr lang="en-US" altLang="en-US" sz="2800" b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like dissolves like</a:t>
              </a:r>
              <a:r>
                <a:rPr lang="en-US" altLang="en-US" sz="28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Two substances with similar 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intermolecular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forces are likely to be soluble in each other.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458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non-polar molecules are soluble in non-polar solvents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CCl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 in C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en-US" altLang="en-US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polar molecules are soluble in polar solvents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OH in H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ionic compounds are more soluble in polar solvents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NaCl in H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O or NH</a:t>
            </a:r>
            <a:r>
              <a:rPr lang="en-US" altLang="en-US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altLang="en-US" i="1" baseline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altLang="en-US" baseline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14693" name="Text Box 7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HA56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 bwMode="auto">
          <a:xfrm>
            <a:off x="152400" y="3082925"/>
            <a:ext cx="88392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 descr="CHA56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4"/>
          <a:stretch>
            <a:fillRect/>
          </a:stretch>
        </p:blipFill>
        <p:spPr bwMode="auto">
          <a:xfrm>
            <a:off x="152400" y="893763"/>
            <a:ext cx="88392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36775" y="141288"/>
            <a:ext cx="4895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The Cleansing Action of Soap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12.8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67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0C4B58-B8A3-4380-A99E-867464E2BF85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9461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Molarity (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) = moles of solute per volume of solution in liters: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Molarity</a:t>
            </a:r>
          </a:p>
        </p:txBody>
      </p:sp>
      <p:sp>
        <p:nvSpPr>
          <p:cNvPr id="116742" name="Rectangle 4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1752600" y="3124200"/>
          <a:ext cx="49625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Equation" r:id="rId4" imgW="4965700" imgH="749300" progId="Equation.BREE4">
                  <p:embed/>
                </p:oleObj>
              </mc:Choice>
              <mc:Fallback>
                <p:oleObj name="Equation" r:id="rId4" imgW="4965700" imgH="7493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49625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4" name="Rectangle 6"/>
          <p:cNvSpPr>
            <a:spLocks noChangeArrowheads="1"/>
          </p:cNvSpPr>
          <p:nvPr/>
        </p:nvSpPr>
        <p:spPr bwMode="auto">
          <a:xfrm>
            <a:off x="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1905000" y="4572000"/>
          <a:ext cx="46196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5" name="Equation" r:id="rId6" imgW="4622800" imgH="749300" progId="Equation.BREE4">
                  <p:embed/>
                </p:oleObj>
              </mc:Choice>
              <mc:Fallback>
                <p:oleObj name="Equation" r:id="rId6" imgW="4622800" imgH="7493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46196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autoUpdateAnimBg="0"/>
      <p:bldP spid="6246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87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DD6EFB-1A29-466A-8332-80CB231B3A70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114675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s-ES_tradnl" altLang="en-US" sz="2800" smtClean="0"/>
              <a:t>A 500.0-g sample of potassium phosphate is dissolved in enough water to make 1.50 L of solution. What is the </a:t>
            </a:r>
            <a:r>
              <a:rPr lang="es-ES_tradnl" altLang="en-US" sz="2800" smtClean="0">
                <a:solidFill>
                  <a:srgbClr val="0000FF"/>
                </a:solidFill>
              </a:rPr>
              <a:t>molarity</a:t>
            </a:r>
            <a:r>
              <a:rPr lang="es-ES_tradnl" altLang="en-US" sz="2800" smtClean="0"/>
              <a:t> of the solution?</a:t>
            </a:r>
            <a:r>
              <a:rPr lang="en-US" altLang="en-US" smtClean="0"/>
              <a:t> </a:t>
            </a:r>
          </a:p>
          <a:p>
            <a:pPr marL="854075" indent="-3175" eaLnBrk="1" hangingPunct="1">
              <a:buFontTx/>
              <a:buNone/>
            </a:pPr>
            <a:endParaRPr lang="en-US" altLang="en-US" smtClean="0"/>
          </a:p>
          <a:p>
            <a:pPr marL="854075" indent="-3175" eaLnBrk="1" hangingPunct="1">
              <a:buFontTx/>
              <a:buNone/>
            </a:pPr>
            <a:endParaRPr lang="en-US" altLang="en-US" smtClean="0"/>
          </a:p>
          <a:p>
            <a:pPr marL="854075" indent="-3175" eaLnBrk="1" hangingPunct="1">
              <a:buFontTx/>
              <a:buNone/>
            </a:pPr>
            <a:r>
              <a:rPr lang="en-US" altLang="en-US" smtClean="0"/>
              <a:t>				      </a:t>
            </a:r>
            <a:r>
              <a:rPr lang="en-US" altLang="en-US" smtClean="0">
                <a:solidFill>
                  <a:srgbClr val="009900"/>
                </a:solidFill>
              </a:rPr>
              <a:t>1.57 </a:t>
            </a:r>
            <a:r>
              <a:rPr lang="en-US" altLang="en-US" i="1" smtClean="0">
                <a:solidFill>
                  <a:srgbClr val="009900"/>
                </a:solidFill>
              </a:rPr>
              <a:t>M</a:t>
            </a:r>
            <a:endParaRPr lang="en-US" altLang="en-US" sz="2800" i="1" smtClean="0">
              <a:solidFill>
                <a:srgbClr val="009900"/>
              </a:solidFill>
              <a:sym typeface="Symbol" panose="05050102010706020507" pitchFamily="18" charset="2"/>
            </a:endParaRPr>
          </a:p>
        </p:txBody>
      </p:sp>
      <p:pic>
        <p:nvPicPr>
          <p:cNvPr id="11879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4.5</a:t>
            </a:r>
          </a:p>
        </p:txBody>
      </p:sp>
      <p:pic>
        <p:nvPicPr>
          <p:cNvPr id="120835" name="Picture 5" descr="npo0000aa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b="2000"/>
          <a:stretch>
            <a:fillRect/>
          </a:stretch>
        </p:blipFill>
        <p:spPr bwMode="auto">
          <a:xfrm>
            <a:off x="4763" y="76200"/>
            <a:ext cx="9120187" cy="6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18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9F8DE8-A181-4CBE-B7A3-42AE1A045F27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25701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For a 0.25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CaCl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solution: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CaCl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Arial" panose="020B0604020202020204" pitchFamily="34" charset="0"/>
              </a:rPr>
              <a:t>→ Ca</a:t>
            </a:r>
            <a:r>
              <a:rPr lang="en-US" altLang="en-US" sz="2800" baseline="30000" smtClean="0">
                <a:cs typeface="Arial" panose="020B0604020202020204" pitchFamily="34" charset="0"/>
              </a:rPr>
              <a:t>2+</a:t>
            </a:r>
            <a:r>
              <a:rPr lang="en-US" altLang="en-US" sz="2800" smtClean="0">
                <a:cs typeface="Arial" panose="020B0604020202020204" pitchFamily="34" charset="0"/>
              </a:rPr>
              <a:t> + 2Cl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endParaRPr lang="en-US" altLang="en-US" sz="2800" smtClean="0"/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Ca</a:t>
            </a:r>
            <a:r>
              <a:rPr lang="en-US" altLang="en-US" sz="2800" baseline="30000" smtClean="0"/>
              <a:t>2+</a:t>
            </a:r>
            <a:r>
              <a:rPr lang="en-US" altLang="en-US" sz="2800" smtClean="0"/>
              <a:t>:  1 </a:t>
            </a:r>
            <a:r>
              <a:rPr lang="en-US" altLang="en-US" sz="2800" smtClean="0">
                <a:cs typeface="Arial" panose="020B0604020202020204" pitchFamily="34" charset="0"/>
              </a:rPr>
              <a:t>× 0.25 </a:t>
            </a:r>
            <a:r>
              <a:rPr lang="en-US" altLang="en-US" sz="2800" i="1" smtClean="0">
                <a:cs typeface="Arial" panose="020B0604020202020204" pitchFamily="34" charset="0"/>
              </a:rPr>
              <a:t>M</a:t>
            </a:r>
            <a:r>
              <a:rPr lang="en-US" altLang="en-US" sz="2800" smtClean="0">
                <a:cs typeface="Arial" panose="020B0604020202020204" pitchFamily="34" charset="0"/>
              </a:rPr>
              <a:t> = 0.25 </a:t>
            </a:r>
            <a:r>
              <a:rPr lang="en-US" altLang="en-US" sz="2800" i="1" smtClean="0">
                <a:cs typeface="Arial" panose="020B0604020202020204" pitchFamily="34" charset="0"/>
              </a:rPr>
              <a:t>M</a:t>
            </a:r>
            <a:r>
              <a:rPr lang="en-US" altLang="en-US" sz="2800" smtClean="0">
                <a:cs typeface="Arial" panose="020B0604020202020204" pitchFamily="34" charset="0"/>
              </a:rPr>
              <a:t> Ca</a:t>
            </a:r>
            <a:r>
              <a:rPr lang="en-US" altLang="en-US" sz="2800" baseline="30000" smtClean="0">
                <a:cs typeface="Arial" panose="020B0604020202020204" pitchFamily="34" charset="0"/>
              </a:rPr>
              <a:t>2+</a:t>
            </a:r>
            <a:endParaRPr lang="en-US" altLang="en-US" sz="2800" smtClean="0"/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cs typeface="Arial" panose="020B0604020202020204" pitchFamily="34" charset="0"/>
              </a:rPr>
              <a:t>Cl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:  2 </a:t>
            </a:r>
            <a:r>
              <a:rPr lang="en-US" altLang="en-US" sz="2800" smtClean="0">
                <a:cs typeface="Arial" panose="020B0604020202020204" pitchFamily="34" charset="0"/>
              </a:rPr>
              <a:t>× 0.25 </a:t>
            </a:r>
            <a:r>
              <a:rPr lang="en-US" altLang="en-US" sz="2800" i="1" smtClean="0">
                <a:cs typeface="Arial" panose="020B0604020202020204" pitchFamily="34" charset="0"/>
              </a:rPr>
              <a:t>M</a:t>
            </a:r>
            <a:r>
              <a:rPr lang="en-US" altLang="en-US" sz="2800" smtClean="0">
                <a:cs typeface="Arial" panose="020B0604020202020204" pitchFamily="34" charset="0"/>
              </a:rPr>
              <a:t> = 0.50 </a:t>
            </a:r>
            <a:r>
              <a:rPr lang="en-US" altLang="en-US" sz="2800" i="1" smtClean="0">
                <a:cs typeface="Arial" panose="020B0604020202020204" pitchFamily="34" charset="0"/>
              </a:rPr>
              <a:t>M </a:t>
            </a:r>
            <a:r>
              <a:rPr lang="en-US" altLang="en-US" sz="2800" smtClean="0">
                <a:cs typeface="Arial" panose="020B0604020202020204" pitchFamily="34" charset="0"/>
              </a:rPr>
              <a:t>Cl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Concentration of 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/>
      <p:bldP spid="6656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39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050D01-AF46-42E8-8E93-735E9149A88B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47053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The process of adding water to a concentrated or</a:t>
            </a:r>
            <a:r>
              <a:rPr lang="en-US" altLang="en-US" smtClean="0"/>
              <a:t> </a:t>
            </a:r>
            <a:r>
              <a:rPr lang="en-US" altLang="en-US" sz="2800" smtClean="0"/>
              <a:t>stock solution to achieve the molarity desired for a particular solution.</a:t>
            </a:r>
          </a:p>
          <a:p>
            <a:pPr marL="533400" indent="-533400" eaLnBrk="1" hangingPunct="1"/>
            <a:r>
              <a:rPr lang="en-US" altLang="en-US" sz="2800" smtClean="0"/>
              <a:t>Dilution with water does not alter the numbers of moles of solute present.</a:t>
            </a:r>
          </a:p>
          <a:p>
            <a:pPr marL="533400" indent="-533400" eaLnBrk="1" hangingPunct="1"/>
            <a:r>
              <a:rPr lang="en-US" altLang="en-US" sz="2800" smtClean="0"/>
              <a:t>Moles of solute before dilution = moles of solute after dilution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		</a:t>
            </a:r>
            <a:r>
              <a:rPr lang="en-US" altLang="en-US" sz="2800" i="1" smtClean="0">
                <a:solidFill>
                  <a:srgbClr val="0000FF"/>
                </a:solidFill>
              </a:rPr>
              <a:t>M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1</a:t>
            </a:r>
            <a:r>
              <a:rPr lang="en-US" altLang="en-US" sz="2800" i="1" smtClean="0">
                <a:solidFill>
                  <a:srgbClr val="0000FF"/>
                </a:solidFill>
              </a:rPr>
              <a:t>V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1</a:t>
            </a:r>
            <a:r>
              <a:rPr lang="en-US" altLang="en-US" sz="2800" smtClean="0">
                <a:solidFill>
                  <a:srgbClr val="0000FF"/>
                </a:solidFill>
              </a:rPr>
              <a:t> = </a:t>
            </a:r>
            <a:r>
              <a:rPr lang="en-US" altLang="en-US" sz="2800" i="1" smtClean="0">
                <a:solidFill>
                  <a:srgbClr val="0000FF"/>
                </a:solidFill>
              </a:rPr>
              <a:t>M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i="1" smtClean="0">
                <a:solidFill>
                  <a:srgbClr val="0000FF"/>
                </a:solidFill>
              </a:rPr>
              <a:t>V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</a:p>
          <a:p>
            <a:pPr marL="914400" lvl="1" indent="-457200" eaLnBrk="1" hangingPunct="1"/>
            <a:endParaRPr lang="en-US" altLang="en-US" sz="2800" smtClean="0"/>
          </a:p>
        </p:txBody>
      </p:sp>
      <p:sp>
        <p:nvSpPr>
          <p:cNvPr id="1239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Dilution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59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4C685-F4BF-4005-BFA6-E32EB8DB408D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2911475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What is the minimum </a:t>
            </a:r>
            <a:r>
              <a:rPr lang="en-US" altLang="en-US" sz="2800" smtClean="0">
                <a:solidFill>
                  <a:srgbClr val="0000FF"/>
                </a:solidFill>
              </a:rPr>
              <a:t>volume</a:t>
            </a:r>
            <a:r>
              <a:rPr lang="en-US" altLang="en-US" sz="2800" smtClean="0"/>
              <a:t> of a 2.00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NaOH solution needed to make 150.0 mL of a 0.800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NaOH solution?</a:t>
            </a:r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			      </a:t>
            </a:r>
            <a:r>
              <a:rPr lang="en-US" altLang="en-US" smtClean="0">
                <a:solidFill>
                  <a:srgbClr val="009900"/>
                </a:solidFill>
              </a:rPr>
              <a:t>60.0 mL</a:t>
            </a:r>
            <a:endParaRPr lang="en-US" altLang="en-US" smtClean="0">
              <a:solidFill>
                <a:srgbClr val="009900"/>
              </a:solidFill>
              <a:sym typeface="Symbol" panose="05050102010706020507" pitchFamily="18" charset="2"/>
            </a:endParaRPr>
          </a:p>
        </p:txBody>
      </p:sp>
      <p:pic>
        <p:nvPicPr>
          <p:cNvPr id="12595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Neutralization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Reaction between an acid and a base</a:t>
            </a:r>
          </a:p>
          <a:p>
            <a:r>
              <a:rPr lang="en-US" altLang="en-US" dirty="0" smtClean="0"/>
              <a:t>Moles H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= moles OH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 when neutralized</a:t>
            </a:r>
          </a:p>
          <a:p>
            <a:r>
              <a:rPr lang="en-US" altLang="en-US" dirty="0" smtClean="0"/>
              <a:t>THIS MAY NOT BE A 1:1 RATIO!</a:t>
            </a:r>
          </a:p>
          <a:p>
            <a:pPr lvl="1"/>
            <a:r>
              <a:rPr lang="en-US" altLang="en-US" dirty="0" err="1" smtClean="0"/>
              <a:t>HCl</a:t>
            </a:r>
            <a:r>
              <a:rPr lang="en-US" altLang="en-US" dirty="0" smtClean="0"/>
              <a:t> vs </a:t>
            </a:r>
            <a:r>
              <a:rPr lang="en-US" altLang="en-US" dirty="0" err="1" smtClean="0"/>
              <a:t>NaOH</a:t>
            </a:r>
            <a:r>
              <a:rPr lang="en-US" altLang="en-US" dirty="0" smtClean="0"/>
              <a:t>    1 mole </a:t>
            </a:r>
            <a:r>
              <a:rPr lang="en-US" altLang="en-US" dirty="0" err="1" smtClean="0"/>
              <a:t>HCl</a:t>
            </a:r>
            <a:r>
              <a:rPr lang="en-US" altLang="en-US" dirty="0" smtClean="0"/>
              <a:t> = 1 mole </a:t>
            </a:r>
            <a:r>
              <a:rPr lang="en-US" altLang="en-US" dirty="0" err="1" smtClean="0"/>
              <a:t>NaOH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CO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vs </a:t>
            </a:r>
            <a:r>
              <a:rPr lang="en-US" altLang="en-US" dirty="0" err="1" smtClean="0"/>
              <a:t>NaOH</a:t>
            </a:r>
            <a:r>
              <a:rPr lang="en-US" altLang="en-US" dirty="0" smtClean="0"/>
              <a:t>  1 mole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CO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= 2 moles </a:t>
            </a:r>
            <a:r>
              <a:rPr lang="en-US" altLang="en-US" dirty="0" err="1" smtClean="0"/>
              <a:t>NaOH</a:t>
            </a:r>
            <a:endParaRPr lang="en-US" altLang="en-US" dirty="0" smtClean="0"/>
          </a:p>
          <a:p>
            <a:r>
              <a:rPr lang="en-US" altLang="en-US" dirty="0" smtClean="0"/>
              <a:t>Often done in titrations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M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V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</a:rPr>
              <a:t> = M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V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works IF 1:1… otherwise multiply one side by the ratio</a:t>
            </a:r>
          </a:p>
          <a:p>
            <a:r>
              <a:rPr lang="en-US" altLang="en-US" dirty="0" smtClean="0"/>
              <a:t>Remember volumes ADD when solutions are mixed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90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AAF10B-56C6-4C50-BF1E-F14DF582DFFF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467600" cy="3743325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mtClean="0">
                <a:solidFill>
                  <a:srgbClr val="669900"/>
                </a:solidFill>
              </a:rPr>
              <a:t>Identify the species present in the combined solution, and determine what reaction if any occurs.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>
                <a:solidFill>
                  <a:srgbClr val="669900"/>
                </a:solidFill>
              </a:rPr>
              <a:t>Write the balanced net ionic equation for the reaction.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>
                <a:solidFill>
                  <a:srgbClr val="669900"/>
                </a:solidFill>
              </a:rPr>
              <a:t>Calculate the moles of reactants.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>
                <a:solidFill>
                  <a:srgbClr val="669900"/>
                </a:solidFill>
              </a:rPr>
              <a:t>Determine which reactant is limiting.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>
                <a:solidFill>
                  <a:srgbClr val="669900"/>
                </a:solidFill>
              </a:rPr>
              <a:t>Calculate the moles of product(s), as required.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mtClean="0">
                <a:solidFill>
                  <a:srgbClr val="669900"/>
                </a:solidFill>
              </a:rPr>
              <a:t>Convert to grams or other units, as required.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Solving Stoichiometry Problems for Reactions in Solution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03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6786D-CE22-41CC-BE4D-8053BAFAE6E5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160588"/>
          </a:xfrm>
        </p:spPr>
        <p:txBody>
          <a:bodyPr/>
          <a:lstStyle/>
          <a:p>
            <a:pPr marL="977900" indent="-977900" eaLnBrk="1" hangingPunct="1">
              <a:buFontTx/>
              <a:buNone/>
            </a:pPr>
            <a:r>
              <a:rPr lang="en-US" altLang="en-US" smtClean="0">
                <a:hlinkClick r:id="rId2" action="ppaction://hlinksldjump"/>
              </a:rPr>
              <a:t>4.1  	Water, the Common Solvent</a:t>
            </a:r>
            <a:endParaRPr lang="en-US" altLang="en-US" smtClean="0"/>
          </a:p>
          <a:p>
            <a:pPr marL="977900" indent="-9779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4.2 	The Nature of Aqueous Solutions: Strong and Weak Electrolytes</a:t>
            </a:r>
            <a:endParaRPr lang="en-US" altLang="en-US" smtClean="0"/>
          </a:p>
          <a:p>
            <a:pPr marL="977900" indent="-977900" eaLnBrk="1" hangingPunct="1">
              <a:buFontTx/>
              <a:buNone/>
            </a:pPr>
            <a:r>
              <a:rPr lang="en-US" altLang="en-US" smtClean="0">
                <a:hlinkClick r:id="rId4" action="ppaction://hlinksldjump"/>
              </a:rPr>
              <a:t>4.3  	The Composition of Solutions</a:t>
            </a:r>
            <a:endParaRPr lang="en-US" altLang="en-US" smtClean="0"/>
          </a:p>
          <a:p>
            <a:pPr marL="977900" indent="-977900" eaLnBrk="1" hangingPunct="1">
              <a:buFontTx/>
              <a:buNone/>
            </a:pPr>
            <a:r>
              <a:rPr lang="en-US" altLang="en-US" smtClean="0">
                <a:hlinkClick r:id="rId5" action="ppaction://hlinksldjump"/>
              </a:rPr>
              <a:t>4.7	Stoichiometry of Precipitation Reactions</a:t>
            </a:r>
            <a:endParaRPr lang="en-US" alt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1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14AE7B-0B8F-4E4B-8A20-3AD749FCF5B5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3914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 (Part I)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851275"/>
          </a:xfrm>
        </p:spPr>
        <p:txBody>
          <a:bodyPr/>
          <a:lstStyle/>
          <a:p>
            <a:pPr marL="744538" indent="-6350" eaLnBrk="1" hangingPunct="1">
              <a:buFontTx/>
              <a:buNone/>
            </a:pPr>
            <a:r>
              <a:rPr lang="en-US" altLang="en-US" sz="2800" smtClean="0"/>
              <a:t>10.0 mL of a 0.30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sodium phosphate solution reacts with 20.0 mL of a 0.20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lead(II) nitrate solution (assume no volume change). </a:t>
            </a:r>
          </a:p>
          <a:p>
            <a:pPr marL="17653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What </a:t>
            </a:r>
            <a:r>
              <a:rPr lang="en-US" altLang="en-US" sz="2800" smtClean="0">
                <a:solidFill>
                  <a:srgbClr val="0000FF"/>
                </a:solidFill>
              </a:rPr>
              <a:t>precipitate</a:t>
            </a:r>
            <a:r>
              <a:rPr lang="en-US" altLang="en-US" sz="2800" smtClean="0"/>
              <a:t> will form?</a:t>
            </a:r>
          </a:p>
          <a:p>
            <a:pPr marL="1765300" lvl="1" indent="-457200"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lead(II) phosphate, Pb</a:t>
            </a:r>
            <a:r>
              <a:rPr lang="en-US" altLang="en-US" baseline="-25000" smtClean="0">
                <a:solidFill>
                  <a:srgbClr val="009900"/>
                </a:solidFill>
              </a:rPr>
              <a:t>3</a:t>
            </a:r>
            <a:r>
              <a:rPr lang="en-US" altLang="en-US" smtClean="0">
                <a:solidFill>
                  <a:srgbClr val="009900"/>
                </a:solidFill>
              </a:rPr>
              <a:t>(PO</a:t>
            </a:r>
            <a:r>
              <a:rPr lang="en-US" altLang="en-US" baseline="-25000" smtClean="0">
                <a:solidFill>
                  <a:srgbClr val="009900"/>
                </a:solidFill>
              </a:rPr>
              <a:t>4</a:t>
            </a:r>
            <a:r>
              <a:rPr lang="en-US" altLang="en-US" smtClean="0">
                <a:solidFill>
                  <a:srgbClr val="009900"/>
                </a:solidFill>
              </a:rPr>
              <a:t>)</a:t>
            </a:r>
            <a:r>
              <a:rPr lang="en-US" altLang="en-US" baseline="-25000" smtClean="0">
                <a:solidFill>
                  <a:srgbClr val="009900"/>
                </a:solidFill>
              </a:rPr>
              <a:t>2</a:t>
            </a:r>
          </a:p>
          <a:p>
            <a:pPr marL="17653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 What </a:t>
            </a:r>
            <a:r>
              <a:rPr lang="en-US" altLang="en-US" sz="2800" smtClean="0">
                <a:solidFill>
                  <a:srgbClr val="0000FF"/>
                </a:solidFill>
              </a:rPr>
              <a:t>mass </a:t>
            </a:r>
            <a:r>
              <a:rPr lang="en-US" altLang="en-US" sz="2800" smtClean="0"/>
              <a:t>of precipitate will form?</a:t>
            </a:r>
          </a:p>
          <a:p>
            <a:pPr marL="744538" indent="-6350" eaLnBrk="1" hangingPunct="1">
              <a:buFontTx/>
              <a:buNone/>
            </a:pPr>
            <a:r>
              <a:rPr lang="en-US" altLang="en-US" sz="2800" smtClean="0"/>
              <a:t>				</a:t>
            </a:r>
            <a:r>
              <a:rPr lang="en-US" altLang="en-US" smtClean="0">
                <a:solidFill>
                  <a:srgbClr val="009900"/>
                </a:solidFill>
              </a:rPr>
              <a:t>1.1 g Pb</a:t>
            </a:r>
            <a:r>
              <a:rPr lang="en-US" altLang="en-US" baseline="-25000" smtClean="0">
                <a:solidFill>
                  <a:srgbClr val="009900"/>
                </a:solidFill>
              </a:rPr>
              <a:t>3</a:t>
            </a:r>
            <a:r>
              <a:rPr lang="en-US" altLang="en-US" smtClean="0">
                <a:solidFill>
                  <a:srgbClr val="009900"/>
                </a:solidFill>
              </a:rPr>
              <a:t>(PO</a:t>
            </a:r>
            <a:r>
              <a:rPr lang="en-US" altLang="en-US" baseline="-25000" smtClean="0">
                <a:solidFill>
                  <a:srgbClr val="009900"/>
                </a:solidFill>
              </a:rPr>
              <a:t>4</a:t>
            </a:r>
            <a:r>
              <a:rPr lang="en-US" altLang="en-US" smtClean="0">
                <a:solidFill>
                  <a:srgbClr val="009900"/>
                </a:solidFill>
              </a:rPr>
              <a:t>)</a:t>
            </a:r>
            <a:r>
              <a:rPr lang="en-US" altLang="en-US" baseline="-25000" smtClean="0">
                <a:solidFill>
                  <a:srgbClr val="009900"/>
                </a:solidFill>
              </a:rPr>
              <a:t>2</a:t>
            </a:r>
          </a:p>
        </p:txBody>
      </p:sp>
      <p:pic>
        <p:nvPicPr>
          <p:cNvPr id="13107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3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324AAC-DE94-4E12-9D8A-0106F32D10D7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9149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Where are we going?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200" smtClean="0"/>
              <a:t>To find the mass of solid </a:t>
            </a:r>
            <a:r>
              <a:rPr lang="en-US" altLang="en-US" sz="2200" smtClean="0">
                <a:cs typeface="Arial" panose="020B0604020202020204" pitchFamily="34" charset="0"/>
              </a:rPr>
              <a:t>Pb</a:t>
            </a:r>
            <a:r>
              <a:rPr lang="en-US" altLang="en-US" sz="2200" baseline="-25000" smtClean="0">
                <a:cs typeface="Arial" panose="020B0604020202020204" pitchFamily="34" charset="0"/>
              </a:rPr>
              <a:t>3</a:t>
            </a:r>
            <a:r>
              <a:rPr lang="en-US" altLang="en-US" sz="2200" smtClean="0">
                <a:cs typeface="Arial" panose="020B0604020202020204" pitchFamily="34" charset="0"/>
              </a:rPr>
              <a:t>(PO</a:t>
            </a:r>
            <a:r>
              <a:rPr lang="en-US" altLang="en-US" sz="2200" baseline="-25000" smtClean="0">
                <a:cs typeface="Arial" panose="020B0604020202020204" pitchFamily="34" charset="0"/>
              </a:rPr>
              <a:t>4</a:t>
            </a:r>
            <a:r>
              <a:rPr lang="en-US" altLang="en-US" sz="2200" smtClean="0">
                <a:cs typeface="Arial" panose="020B0604020202020204" pitchFamily="34" charset="0"/>
              </a:rPr>
              <a:t>)</a:t>
            </a:r>
            <a:r>
              <a:rPr lang="en-US" altLang="en-US" sz="2200" baseline="-25000" smtClean="0">
                <a:cs typeface="Arial" panose="020B0604020202020204" pitchFamily="34" charset="0"/>
              </a:rPr>
              <a:t>2</a:t>
            </a:r>
            <a:r>
              <a:rPr lang="en-US" altLang="en-US" sz="2200" smtClean="0"/>
              <a:t> formed. </a:t>
            </a:r>
          </a:p>
          <a:p>
            <a:pPr marL="533400" indent="-533400" eaLnBrk="1" hangingPunct="1"/>
            <a:r>
              <a:rPr lang="en-US" altLang="en-US" sz="2800" smtClean="0"/>
              <a:t>How do we get there?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200" smtClean="0"/>
              <a:t>What are the ions present in the combined solution?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200" smtClean="0"/>
              <a:t>What is the balanced net ionic equation for the reaction?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200" smtClean="0"/>
              <a:t>What are the moles of reactants present in the solution?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200" smtClean="0"/>
              <a:t>Which reactant is limiting?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200" smtClean="0"/>
              <a:t>What moles of </a:t>
            </a:r>
            <a:r>
              <a:rPr lang="en-US" altLang="en-US" sz="2200" smtClean="0">
                <a:cs typeface="Arial" panose="020B0604020202020204" pitchFamily="34" charset="0"/>
              </a:rPr>
              <a:t>Pb</a:t>
            </a:r>
            <a:r>
              <a:rPr lang="en-US" altLang="en-US" sz="2200" baseline="-25000" smtClean="0">
                <a:cs typeface="Arial" panose="020B0604020202020204" pitchFamily="34" charset="0"/>
              </a:rPr>
              <a:t>3</a:t>
            </a:r>
            <a:r>
              <a:rPr lang="en-US" altLang="en-US" sz="2200" smtClean="0">
                <a:cs typeface="Arial" panose="020B0604020202020204" pitchFamily="34" charset="0"/>
              </a:rPr>
              <a:t>(PO</a:t>
            </a:r>
            <a:r>
              <a:rPr lang="en-US" altLang="en-US" sz="2200" baseline="-25000" smtClean="0">
                <a:cs typeface="Arial" panose="020B0604020202020204" pitchFamily="34" charset="0"/>
              </a:rPr>
              <a:t>4</a:t>
            </a:r>
            <a:r>
              <a:rPr lang="en-US" altLang="en-US" sz="2200" smtClean="0">
                <a:cs typeface="Arial" panose="020B0604020202020204" pitchFamily="34" charset="0"/>
              </a:rPr>
              <a:t>)</a:t>
            </a:r>
            <a:r>
              <a:rPr lang="en-US" altLang="en-US" sz="2200" baseline="-25000" smtClean="0">
                <a:cs typeface="Arial" panose="020B0604020202020204" pitchFamily="34" charset="0"/>
              </a:rPr>
              <a:t>2</a:t>
            </a:r>
            <a:r>
              <a:rPr lang="en-US" altLang="en-US" sz="2200" smtClean="0"/>
              <a:t> will be formed?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200" smtClean="0"/>
              <a:t>What mass of </a:t>
            </a:r>
            <a:r>
              <a:rPr lang="en-US" altLang="en-US" sz="2200" smtClean="0">
                <a:cs typeface="Arial" panose="020B0604020202020204" pitchFamily="34" charset="0"/>
              </a:rPr>
              <a:t>Pb</a:t>
            </a:r>
            <a:r>
              <a:rPr lang="en-US" altLang="en-US" sz="2200" baseline="-25000" smtClean="0">
                <a:cs typeface="Arial" panose="020B0604020202020204" pitchFamily="34" charset="0"/>
              </a:rPr>
              <a:t>3</a:t>
            </a:r>
            <a:r>
              <a:rPr lang="en-US" altLang="en-US" sz="2200" smtClean="0">
                <a:cs typeface="Arial" panose="020B0604020202020204" pitchFamily="34" charset="0"/>
              </a:rPr>
              <a:t>(PO</a:t>
            </a:r>
            <a:r>
              <a:rPr lang="en-US" altLang="en-US" sz="2200" baseline="-25000" smtClean="0">
                <a:cs typeface="Arial" panose="020B0604020202020204" pitchFamily="34" charset="0"/>
              </a:rPr>
              <a:t>4</a:t>
            </a:r>
            <a:r>
              <a:rPr lang="en-US" altLang="en-US" sz="2200" smtClean="0">
                <a:cs typeface="Arial" panose="020B0604020202020204" pitchFamily="34" charset="0"/>
              </a:rPr>
              <a:t>)</a:t>
            </a:r>
            <a:r>
              <a:rPr lang="en-US" altLang="en-US" sz="2200" baseline="-25000" smtClean="0">
                <a:cs typeface="Arial" panose="020B0604020202020204" pitchFamily="34" charset="0"/>
              </a:rPr>
              <a:t>2</a:t>
            </a:r>
            <a:r>
              <a:rPr lang="en-US" altLang="en-US" sz="2200" smtClean="0"/>
              <a:t> will be formed?</a:t>
            </a:r>
          </a:p>
          <a:p>
            <a:pPr marL="914400" lvl="1" indent="-457200" eaLnBrk="1" hangingPunct="1"/>
            <a:endParaRPr lang="en-US" altLang="en-US" sz="220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Let’s Think About It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7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 autoUpdateAnimBg="0"/>
      <p:bldP spid="117762" grpId="1" build="p"/>
      <p:bldP spid="11776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5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A4F56A-B7B1-4527-B1A7-50411813F52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Various Types of Solutions</a:t>
            </a:r>
          </a:p>
        </p:txBody>
      </p:sp>
      <p:sp>
        <p:nvSpPr>
          <p:cNvPr id="13517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67268" name="Group 4"/>
          <p:cNvGraphicFramePr>
            <a:graphicFrameLocks noGrp="1"/>
          </p:cNvGraphicFramePr>
          <p:nvPr/>
        </p:nvGraphicFramePr>
        <p:xfrm>
          <a:off x="228600" y="1828800"/>
          <a:ext cx="8610600" cy="3262315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Example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State of Solution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State of Solute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State of Solvent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Air, natural gas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Gas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Gas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Gas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Mixtures of soft drinks, antifreeze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Brass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Carbonated water (soda)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Gas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Seawater, sugar solution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Liquid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Hydrogen in platinum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Gas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Solid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7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8558F1-593B-4E85-B6E8-B39DB489CA5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082925"/>
          </a:xfrm>
        </p:spPr>
        <p:txBody>
          <a:bodyPr/>
          <a:lstStyle/>
          <a:p>
            <a:pPr marL="460375" indent="-460375" eaLnBrk="1" hangingPunct="1"/>
            <a:r>
              <a:rPr lang="en-US" altLang="en-US" sz="2800" smtClean="0"/>
              <a:t>Structural Effects:</a:t>
            </a:r>
          </a:p>
          <a:p>
            <a:pPr marL="903288" lvl="1" indent="-44132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Polarity &amp; Surface area</a:t>
            </a:r>
          </a:p>
          <a:p>
            <a:pPr marL="460375" indent="-460375" eaLnBrk="1" hangingPunct="1"/>
            <a:r>
              <a:rPr lang="en-US" altLang="en-US" sz="2800" smtClean="0"/>
              <a:t> Pressure Effects:</a:t>
            </a:r>
          </a:p>
          <a:p>
            <a:pPr marL="903288" lvl="1" indent="-44132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Henry’s law</a:t>
            </a:r>
          </a:p>
          <a:p>
            <a:pPr marL="460375" indent="-460375" eaLnBrk="1" hangingPunct="1"/>
            <a:r>
              <a:rPr lang="en-US" altLang="en-US" sz="2800" smtClean="0"/>
              <a:t> Temperature Effects:</a:t>
            </a:r>
          </a:p>
          <a:p>
            <a:pPr marL="903288" lvl="1" indent="-44132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Affecting aqueous solutions</a:t>
            </a:r>
          </a:p>
        </p:txBody>
      </p:sp>
      <p:sp>
        <p:nvSpPr>
          <p:cNvPr id="13722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9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911DCB-066D-4AFB-97F9-18E356AEE84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Pressure Effects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65525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Henry’s law:		</a:t>
            </a:r>
            <a:r>
              <a:rPr lang="en-US" altLang="en-US" sz="2800" i="1" smtClean="0">
                <a:solidFill>
                  <a:srgbClr val="0000FF"/>
                </a:solidFill>
              </a:rPr>
              <a:t>C</a:t>
            </a:r>
            <a:r>
              <a:rPr lang="en-US" altLang="en-US" sz="2800" smtClean="0">
                <a:solidFill>
                  <a:srgbClr val="0000FF"/>
                </a:solidFill>
              </a:rPr>
              <a:t> = </a:t>
            </a:r>
            <a:r>
              <a:rPr lang="en-US" altLang="en-US" sz="2800" i="1" smtClean="0">
                <a:solidFill>
                  <a:srgbClr val="0000FF"/>
                </a:solidFill>
              </a:rPr>
              <a:t>kP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/>
              <a:t>		</a:t>
            </a:r>
            <a:r>
              <a:rPr lang="en-US" altLang="en-US" i="1" smtClean="0"/>
              <a:t>C</a:t>
            </a:r>
            <a:r>
              <a:rPr lang="en-US" altLang="en-US" smtClean="0"/>
              <a:t> 	= 	concentration of dissolved gas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/>
              <a:t>		</a:t>
            </a:r>
            <a:r>
              <a:rPr lang="en-US" altLang="en-US" i="1" smtClean="0"/>
              <a:t>k</a:t>
            </a:r>
            <a:r>
              <a:rPr lang="en-US" altLang="en-US" smtClean="0"/>
              <a:t> 	= 	constant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/>
              <a:t>		</a:t>
            </a:r>
            <a:r>
              <a:rPr lang="en-US" altLang="en-US" i="1" smtClean="0"/>
              <a:t>P</a:t>
            </a:r>
            <a:r>
              <a:rPr lang="en-US" altLang="en-US" smtClean="0"/>
              <a:t> 	=	partial pressure of gas solute 				above the solution</a:t>
            </a:r>
          </a:p>
          <a:p>
            <a:pPr marL="465138" indent="-465138" eaLnBrk="1" hangingPunct="1"/>
            <a:r>
              <a:rPr lang="en-US" altLang="en-US" sz="2800" smtClean="0"/>
              <a:t>Amount of gas dissolved in a solution is directly proportional to the pressure of the gas above the solution.</a:t>
            </a:r>
          </a:p>
        </p:txBody>
      </p:sp>
      <p:sp>
        <p:nvSpPr>
          <p:cNvPr id="13927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utoUpdateAnimBg="0"/>
      <p:bldP spid="32358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1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7858C4-50CE-4D5A-BD54-D77B721E8B6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 Gaseous Solute</a:t>
            </a:r>
          </a:p>
        </p:txBody>
      </p:sp>
      <p:sp>
        <p:nvSpPr>
          <p:cNvPr id="14131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41318" name="Picture 4" descr="ch1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52600"/>
            <a:ext cx="7239000" cy="39020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3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87297-2C01-4909-A00D-A172E82D335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Temperature Effects (for Aqueous Solutions)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679825"/>
          </a:xfrm>
        </p:spPr>
        <p:txBody>
          <a:bodyPr/>
          <a:lstStyle/>
          <a:p>
            <a:pPr marL="460375" indent="-460375" eaLnBrk="1" hangingPunct="1"/>
            <a:r>
              <a:rPr lang="en-US" altLang="en-US" sz="2800" smtClean="0"/>
              <a:t>Although the solubility of most solids in water increases with temperature, the solubilities of some substances decrease with increasing temperature.</a:t>
            </a:r>
          </a:p>
          <a:p>
            <a:pPr marL="460375" indent="-460375" eaLnBrk="1" hangingPunct="1"/>
            <a:r>
              <a:rPr lang="en-US" altLang="en-US" sz="2800" smtClean="0"/>
              <a:t>Predicting temperature dependence of solubility is very difficult.</a:t>
            </a:r>
          </a:p>
          <a:p>
            <a:pPr marL="460375" indent="-460375" eaLnBrk="1" hangingPunct="1"/>
            <a:r>
              <a:rPr lang="en-US" altLang="en-US" sz="2800" smtClean="0"/>
              <a:t>Solubility of a gas in solvent typically decreases with increasing temperature.</a:t>
            </a:r>
          </a:p>
        </p:txBody>
      </p:sp>
      <p:sp>
        <p:nvSpPr>
          <p:cNvPr id="14336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utoUpdateAnimBg="0"/>
      <p:bldP spid="3276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5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9CA45C-A4D8-49CB-98EF-5361C62FB74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124200" cy="3124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Solubilities of Several Solids as a Function of Temperature</a:t>
            </a:r>
          </a:p>
        </p:txBody>
      </p:sp>
      <p:sp>
        <p:nvSpPr>
          <p:cNvPr id="14541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45414" name="Picture 4" descr="ch11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3838575" cy="49530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7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90C131-5C71-440B-BC36-90DCDFBCE0F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124200" cy="3124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Solubilities of Several Gases in Water</a:t>
            </a:r>
          </a:p>
        </p:txBody>
      </p:sp>
      <p:sp>
        <p:nvSpPr>
          <p:cNvPr id="14746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47462" name="Picture 4" descr="ch11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3903663" cy="51816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A56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295400"/>
            <a:ext cx="40036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76200"/>
            <a:ext cx="891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Fractional crystallization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the separation of a mixture of substances into pure components on the basis of their differing solubilities.</a:t>
            </a:r>
            <a:endParaRPr lang="en-US" altLang="en-US" sz="2400" b="1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708525" y="1687513"/>
            <a:ext cx="367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Suppose you have 90 g KNO</a:t>
            </a:r>
            <a:r>
              <a:rPr lang="en-US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 contaminated with 10 g NaCl.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24400" y="2514600"/>
            <a:ext cx="3962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u="sng" baseline="0">
                <a:solidFill>
                  <a:srgbClr val="000000"/>
                </a:solidFill>
                <a:latin typeface="Arial" panose="020B0604020202020204" pitchFamily="34" charset="0"/>
              </a:rPr>
              <a:t>Fractional crystallization: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Dissolve sample in 100 mL of water at 60</a:t>
            </a: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Cool solution to 0</a:t>
            </a: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All NaCl will stay in solution (s = 34.2g/100g)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78 g of PURE KNO</a:t>
            </a:r>
            <a:r>
              <a:rPr lang="en-US" altLang="en-US" sz="2000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 will precipitate (s = 12 g/100g).  90 g – 12 g = 78 g</a:t>
            </a:r>
          </a:p>
        </p:txBody>
      </p:sp>
      <p:sp>
        <p:nvSpPr>
          <p:cNvPr id="149510" name="Text Box 7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12.4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70727E-E2EE-4AAD-8B4E-7C374CACAEB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1413"/>
            <a:ext cx="8229600" cy="1347787"/>
          </a:xfrm>
          <a:noFill/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11.1  	Solution Composition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5" action="ppaction://hlinksldjump"/>
              </a:rPr>
              <a:t>11.3  	Factors Affecting Solubility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6" action="ppaction://hlinksldjump"/>
              </a:rPr>
              <a:t>11.8		Colloids</a:t>
            </a:r>
            <a:endParaRPr lang="en-US" altLang="en-US" smtClean="0">
              <a:hlinkClick r:id="rId4" action="ppaction://hlinkpres?slideindex=2&amp;slidetitle=Slide 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0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267BAD-4FF3-4009-9DE5-FC75EC430BA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An Aqueous Solution and Pure Water in a Closed Environment</a:t>
            </a:r>
          </a:p>
        </p:txBody>
      </p:sp>
      <p:sp>
        <p:nvSpPr>
          <p:cNvPr id="15053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50534" name="Picture 4" descr="ch11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81200"/>
            <a:ext cx="6934200" cy="368141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2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ACB6FB-B91E-4148-AEFA-6A54528D948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Liquid/Vapor Equilibrium</a:t>
            </a:r>
          </a:p>
        </p:txBody>
      </p:sp>
      <p:sp>
        <p:nvSpPr>
          <p:cNvPr id="15258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2587" name="ShockwaveFlash1" r:id="rId2" imgW="4875120" imgH="3962520"/>
        </mc:Choice>
        <mc:Fallback>
          <p:control name="ShockwaveFlash1" r:id="rId2" imgW="4875120" imgH="3962520">
            <p:pic>
              <p:nvPicPr>
                <p:cNvPr id="15258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135188" y="2133600"/>
                  <a:ext cx="4875212" cy="396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HA56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9"/>
          <a:stretch>
            <a:fillRect/>
          </a:stretch>
        </p:blipFill>
        <p:spPr bwMode="auto">
          <a:xfrm>
            <a:off x="304800" y="1200150"/>
            <a:ext cx="85344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486150" y="152400"/>
            <a:ext cx="2181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0">
                <a:solidFill>
                  <a:srgbClr val="000000"/>
                </a:solidFill>
                <a:latin typeface="Arial" panose="020B0604020202020204" pitchFamily="34" charset="0"/>
              </a:rPr>
              <a:t>A cell in an: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49263" y="4343400"/>
            <a:ext cx="154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isotonic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solution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643313" y="4354513"/>
            <a:ext cx="1885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hypotonic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solution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027863" y="4354513"/>
            <a:ext cx="20050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hypertonic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solution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12.6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Figure 11.19: Diagram of </a:t>
            </a:r>
            <a:br>
              <a:rPr lang="en-US" altLang="en-US" sz="3600" smtClean="0"/>
            </a:br>
            <a:r>
              <a:rPr lang="en-US" altLang="en-US" sz="3600" smtClean="0"/>
              <a:t>Artificial Kidney</a:t>
            </a:r>
          </a:p>
        </p:txBody>
      </p:sp>
      <p:pic>
        <p:nvPicPr>
          <p:cNvPr id="155651" name="Picture 3" descr="figure_11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600200"/>
            <a:ext cx="3943350" cy="426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6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A8ADD7-4BA1-4AEA-B0B0-4D2AAA77484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467600" cy="422885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dirty="0" smtClean="0">
                <a:cs typeface="Arial" panose="020B0604020202020204" pitchFamily="34" charset="0"/>
              </a:rPr>
              <a:t>A suspension of tiny particles in some medium.</a:t>
            </a:r>
          </a:p>
          <a:p>
            <a:pPr marL="465138" indent="-465138" eaLnBrk="1" hangingPunct="1"/>
            <a:r>
              <a:rPr lang="en-US" altLang="en-US" sz="2800" dirty="0" smtClean="0">
                <a:cs typeface="Arial" panose="020B0604020202020204" pitchFamily="34" charset="0"/>
              </a:rPr>
              <a:t>Tyndall effect – scattering of light by particles.</a:t>
            </a:r>
          </a:p>
          <a:p>
            <a:pPr marL="465138" indent="-465138" eaLnBrk="1" hangingPunct="1"/>
            <a:r>
              <a:rPr lang="en-US" altLang="en-US" sz="2800" dirty="0" smtClean="0">
                <a:cs typeface="Arial" panose="020B0604020202020204" pitchFamily="34" charset="0"/>
              </a:rPr>
              <a:t>Suspended particles </a:t>
            </a:r>
            <a:r>
              <a:rPr lang="en-US" altLang="en-US" sz="2800" dirty="0" smtClean="0">
                <a:cs typeface="Arial" panose="020B0604020202020204" pitchFamily="34" charset="0"/>
              </a:rPr>
              <a:t>in a colloid are </a:t>
            </a:r>
            <a:r>
              <a:rPr lang="en-US" altLang="en-US" sz="2800" dirty="0" smtClean="0">
                <a:cs typeface="Arial" panose="020B0604020202020204" pitchFamily="34" charset="0"/>
              </a:rPr>
              <a:t>single large molecules or aggregates of molecules or ions ranging in size from 1 to 1000 nm</a:t>
            </a:r>
            <a:r>
              <a:rPr lang="en-US" altLang="en-US" sz="2800" dirty="0" smtClean="0">
                <a:cs typeface="Arial" panose="020B0604020202020204" pitchFamily="34" charset="0"/>
              </a:rPr>
              <a:t>.</a:t>
            </a:r>
          </a:p>
          <a:p>
            <a:pPr marL="465138" indent="-465138" eaLnBrk="1" hangingPunct="1"/>
            <a:r>
              <a:rPr lang="en-US" altLang="en-US" sz="2800" dirty="0" smtClean="0">
                <a:cs typeface="Arial" panose="020B0604020202020204" pitchFamily="34" charset="0"/>
              </a:rPr>
              <a:t>Suspension particles are over 1000 nm</a:t>
            </a:r>
            <a:endParaRPr lang="el-GR" altLang="en-US" sz="2800" dirty="0" smtClean="0">
              <a:cs typeface="Arial" panose="020B0604020202020204" pitchFamily="34" charset="0"/>
            </a:endParaRPr>
          </a:p>
        </p:txBody>
      </p:sp>
      <p:sp>
        <p:nvSpPr>
          <p:cNvPr id="156677" name="Rectangle 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56678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56679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7325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Figure 11.23: The Tyndall Effect</a:t>
            </a:r>
          </a:p>
        </p:txBody>
      </p:sp>
      <p:pic>
        <p:nvPicPr>
          <p:cNvPr id="158723" name="Picture 3" descr="Fig-11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00800" cy="4105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1284288" y="5681663"/>
            <a:ext cx="34353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800" baseline="0">
                <a:solidFill>
                  <a:srgbClr val="000000"/>
                </a:solidFill>
                <a:latin typeface="Arial" panose="020B0604020202020204" pitchFamily="34" charset="0"/>
              </a:rPr>
              <a:t>Photo © Brooks/Cole, Cengage Learning. Company. All rights reserved.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Colloids</a:t>
            </a:r>
            <a:br>
              <a:rPr lang="en-US" altLang="en-US" smtClean="0"/>
            </a:br>
            <a:endParaRPr lang="en-US" altLang="en-US" sz="2800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Brownian motion</a:t>
            </a:r>
          </a:p>
        </p:txBody>
      </p:sp>
      <p:pic>
        <p:nvPicPr>
          <p:cNvPr id="78852" name="brownian motion_LR.wmv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048000"/>
            <a:ext cx="3810000" cy="2857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9" name="Text Box 6"/>
          <p:cNvSpPr txBox="1">
            <a:spLocks noChangeArrowheads="1"/>
          </p:cNvSpPr>
          <p:nvPr/>
        </p:nvSpPr>
        <p:spPr bwMode="auto">
          <a:xfrm>
            <a:off x="4953000" y="20574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 Tyndall Effect</a:t>
            </a:r>
          </a:p>
        </p:txBody>
      </p:sp>
      <p:pic>
        <p:nvPicPr>
          <p:cNvPr id="159750" name="Picture 8" descr="GGBRIDGE_70TH_fog_fl_0031a_fl669x4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490913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8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8852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0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AC1AD-F856-45B3-BB89-1189E5B92BE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Types of Colloids</a:t>
            </a:r>
          </a:p>
        </p:txBody>
      </p:sp>
      <p:pic>
        <p:nvPicPr>
          <p:cNvPr id="160773" name="Picture 4" descr="table_11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05025"/>
            <a:ext cx="7239000" cy="2924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2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C9ADE-BAAA-4294-B42B-4605C936341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467600" cy="1458913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Destruction of a colloid.</a:t>
            </a:r>
          </a:p>
          <a:p>
            <a:pPr marL="465138" indent="-465138" eaLnBrk="1" hangingPunct="1"/>
            <a:r>
              <a:rPr lang="en-US" altLang="en-US" sz="2800" smtClean="0"/>
              <a:t>Usually accomplished either by heating or by adding an electrolyte.</a:t>
            </a:r>
          </a:p>
        </p:txBody>
      </p:sp>
      <p:sp>
        <p:nvSpPr>
          <p:cNvPr id="1628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Coagulation</a:t>
            </a:r>
            <a:endParaRPr lang="en-US" altLang="en-US" i="1" smtClean="0"/>
          </a:p>
        </p:txBody>
      </p:sp>
      <p:sp>
        <p:nvSpPr>
          <p:cNvPr id="162822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62823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62824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246C42-3D1C-41A0-944A-5A16CD40C1B7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4343400" cy="367982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One of the most important substances on Earth.</a:t>
            </a:r>
          </a:p>
          <a:p>
            <a:pPr marL="533400" indent="-533400" eaLnBrk="1" hangingPunct="1"/>
            <a:r>
              <a:rPr lang="en-US" altLang="en-US" sz="2800" smtClean="0"/>
              <a:t>Can dissolve many different substances.</a:t>
            </a:r>
          </a:p>
          <a:p>
            <a:pPr marL="533400" indent="-533400" eaLnBrk="1" hangingPunct="1"/>
            <a:r>
              <a:rPr lang="en-US" altLang="en-US" sz="2800" smtClean="0"/>
              <a:t>A polar molecule because of its unequal charge distribution.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pic>
        <p:nvPicPr>
          <p:cNvPr id="1034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524125" cy="487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1ACC59-98D3-4252-A8EF-9C555D587F91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Dissolution of a Solid in a Liquid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482" name="ShockwaveFlash1" r:id="rId2" imgW="5943600" imgH="4495680"/>
        </mc:Choice>
        <mc:Fallback>
          <p:control name="ShockwaveFlash1" r:id="rId2" imgW="5943600" imgH="4495680">
            <p:pic>
              <p:nvPicPr>
                <p:cNvPr id="10547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600200" y="1905000"/>
                  <a:ext cx="5943600" cy="449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75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C7EE61-AAF7-4760-884D-30D187158FFB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23987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Solute – substance being dissolved.</a:t>
            </a:r>
          </a:p>
          <a:p>
            <a:pPr marL="533400" indent="-533400" eaLnBrk="1" hangingPunct="1"/>
            <a:r>
              <a:rPr lang="en-US" altLang="en-US" sz="2800" smtClean="0"/>
              <a:t>Solvent – liquid water.</a:t>
            </a:r>
          </a:p>
          <a:p>
            <a:pPr marL="533400" indent="-533400" eaLnBrk="1" hangingPunct="1"/>
            <a:r>
              <a:rPr lang="en-US" altLang="en-US" sz="2800" smtClean="0"/>
              <a:t>Electrolyte – substance that when dissolved in water produces a solution that can conduct electricity.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Nature of Aqueous Solutions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52E826-B540-4A5D-A6B2-EE9157ECBDA1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28257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Strong Electrolytes – conduct current very efficiently (bulb shines brightly).</a:t>
            </a:r>
          </a:p>
          <a:p>
            <a:pPr marL="533400" indent="-533400" eaLnBrk="1" hangingPunct="1"/>
            <a:r>
              <a:rPr lang="en-US" altLang="en-US" sz="2800" smtClean="0"/>
              <a:t>Weak Electrolytes – conduct only a small current (bulb glows dimly).</a:t>
            </a:r>
          </a:p>
          <a:p>
            <a:pPr marL="533400" indent="-533400" eaLnBrk="1" hangingPunct="1"/>
            <a:r>
              <a:rPr lang="en-US" altLang="en-US" sz="2800" smtClean="0"/>
              <a:t>Nonelectrolytes – no current flows (bulb remains unlit).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Electrolytes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B7FCB2-9B96-4AF3-A8E9-7B3E90A321EF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Electrolyte Behavior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1626" name="ShockwaveFlash1" r:id="rId2" imgW="6248520" imgH="3962520"/>
        </mc:Choice>
        <mc:Fallback>
          <p:control name="ShockwaveFlash1" r:id="rId2" imgW="6248520" imgH="3962520">
            <p:pic>
              <p:nvPicPr>
                <p:cNvPr id="11162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47800" y="2057400"/>
                  <a:ext cx="6248400" cy="396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86868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aseline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26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saturated solution</a:t>
            </a:r>
            <a:r>
              <a:rPr lang="en-US" altLang="en-US" sz="2600" baseline="0">
                <a:solidFill>
                  <a:srgbClr val="000000"/>
                </a:solidFill>
                <a:latin typeface="Arial" panose="020B0604020202020204" pitchFamily="34" charset="0"/>
              </a:rPr>
              <a:t> contains the maximum amount of a solute that will dissolve in a given solvent at a specific temperature.</a:t>
            </a:r>
            <a:endParaRPr lang="en-US" altLang="en-US" sz="2600" b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1423988"/>
            <a:ext cx="86868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aseline="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26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unsaturated solution</a:t>
            </a:r>
            <a:r>
              <a:rPr lang="en-US" altLang="en-US" sz="2600" baseline="0">
                <a:solidFill>
                  <a:srgbClr val="000000"/>
                </a:solidFill>
                <a:latin typeface="Arial" panose="020B0604020202020204" pitchFamily="34" charset="0"/>
              </a:rPr>
              <a:t> contains less solute than the solvent has the capacity to dissolve at a specific temperature.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2771775"/>
            <a:ext cx="8686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baseline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26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supersaturated solution</a:t>
            </a:r>
            <a:r>
              <a:rPr lang="en-US" altLang="en-US" sz="2600" baseline="0">
                <a:solidFill>
                  <a:srgbClr val="000000"/>
                </a:solidFill>
                <a:latin typeface="Arial" panose="020B0604020202020204" pitchFamily="34" charset="0"/>
              </a:rPr>
              <a:t> contains more solute than is present in a saturated solution at a specific temperature.</a:t>
            </a:r>
          </a:p>
        </p:txBody>
      </p:sp>
      <p:pic>
        <p:nvPicPr>
          <p:cNvPr id="5126" name="Picture 6" descr="CHA56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708525"/>
            <a:ext cx="15621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HA56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4708525"/>
            <a:ext cx="15621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HA56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725988"/>
            <a:ext cx="15367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7363" y="3813175"/>
            <a:ext cx="8183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Sodium acetate crystals rapidly form when a seed crystal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added to a supersaturated solution of sodium acetate.</a:t>
            </a: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9" grpId="0" autoUpdateAnimBg="0"/>
    </p:bldLst>
  </p:timing>
</p:sld>
</file>

<file path=ppt/theme/theme1.xml><?xml version="1.0" encoding="utf-8"?>
<a:theme xmlns:a="http://schemas.openxmlformats.org/drawingml/2006/main" name="Section 11.1">
  <a:themeElements>
    <a:clrScheme name="Section 11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4.1">
  <a:themeElements>
    <a:clrScheme name="Section 4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ection 4.2">
  <a:themeElements>
    <a:clrScheme name="Section 4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ection 4.3">
  <a:themeElements>
    <a:clrScheme name="Section 4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Section 4.3">
  <a:themeElements>
    <a:clrScheme name="Section 4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Section 4.7">
  <a:themeElements>
    <a:clrScheme name="Section 4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Section 4.8">
  <a:themeElements>
    <a:clrScheme name="Section 4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11.2">
  <a:themeElements>
    <a:clrScheme name="Section 11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Zumdahl">
  <a:themeElements>
    <a:clrScheme name="Zumdah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umda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umdah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Zumdahl">
  <a:themeElements>
    <a:clrScheme name="Zumdah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umda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umdah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Zumdahl">
  <a:themeElements>
    <a:clrScheme name="Zumdah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umda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umdah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11.3">
  <a:themeElements>
    <a:clrScheme name="Section 11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11.4">
  <a:themeElements>
    <a:clrScheme name="Section 11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11.5">
  <a:themeElements>
    <a:clrScheme name="Section 11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11.6">
  <a:themeElements>
    <a:clrScheme name="Section 11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11.7">
  <a:themeElements>
    <a:clrScheme name="Section 11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11.8">
  <a:themeElements>
    <a:clrScheme name="Section 11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1315</Words>
  <Application>Microsoft Office PowerPoint</Application>
  <PresentationFormat>On-screen Show (4:3)</PresentationFormat>
  <Paragraphs>259</Paragraphs>
  <Slides>38</Slides>
  <Notes>26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69" baseType="lpstr">
      <vt:lpstr>Arial</vt:lpstr>
      <vt:lpstr>Arial Unicode MS</vt:lpstr>
      <vt:lpstr>Symbol</vt:lpstr>
      <vt:lpstr>Times</vt:lpstr>
      <vt:lpstr>Times New Roman</vt:lpstr>
      <vt:lpstr>Wingdings</vt:lpstr>
      <vt:lpstr>Section 11.1</vt:lpstr>
      <vt:lpstr>Section 11.2</vt:lpstr>
      <vt:lpstr>Section 11.3</vt:lpstr>
      <vt:lpstr>Section 11.4</vt:lpstr>
      <vt:lpstr>Section 11.5</vt:lpstr>
      <vt:lpstr>Section 11.6</vt:lpstr>
      <vt:lpstr>Section 11.7</vt:lpstr>
      <vt:lpstr>Section 11.8</vt:lpstr>
      <vt:lpstr>TOC</vt:lpstr>
      <vt:lpstr>1_TOC</vt:lpstr>
      <vt:lpstr>Section 4.1</vt:lpstr>
      <vt:lpstr>Section 4.2</vt:lpstr>
      <vt:lpstr>Section 4.3</vt:lpstr>
      <vt:lpstr>1_Section 4.3</vt:lpstr>
      <vt:lpstr>Section 4.7</vt:lpstr>
      <vt:lpstr>Section 4.8</vt:lpstr>
      <vt:lpstr>Default Design</vt:lpstr>
      <vt:lpstr>1_Default Design</vt:lpstr>
      <vt:lpstr>2_Default Design</vt:lpstr>
      <vt:lpstr>3_Default Design</vt:lpstr>
      <vt:lpstr>Zumdahl</vt:lpstr>
      <vt:lpstr>1_Zumdahl</vt:lpstr>
      <vt:lpstr>2_Zumdahl</vt:lpstr>
      <vt:lpstr>5_Default Design</vt:lpstr>
      <vt:lpstr>Equation</vt:lpstr>
      <vt:lpstr>Chapters 4 &amp; 11</vt:lpstr>
      <vt:lpstr>PowerPoint Presentation</vt:lpstr>
      <vt:lpstr>PowerPoint Presentation</vt:lpstr>
      <vt:lpstr>PowerPoint Presentation</vt:lpstr>
      <vt:lpstr>Dissolution of a Solid in a Liquid</vt:lpstr>
      <vt:lpstr>Nature of Aqueous Solutions</vt:lpstr>
      <vt:lpstr>Electrolytes</vt:lpstr>
      <vt:lpstr>Electrolyte Behavior</vt:lpstr>
      <vt:lpstr>PowerPoint Presentation</vt:lpstr>
      <vt:lpstr>PowerPoint Presentation</vt:lpstr>
      <vt:lpstr>PowerPoint Presentation</vt:lpstr>
      <vt:lpstr>Molarity</vt:lpstr>
      <vt:lpstr>Exercise</vt:lpstr>
      <vt:lpstr>PowerPoint Presentation</vt:lpstr>
      <vt:lpstr>Concentration of Ions</vt:lpstr>
      <vt:lpstr>Dilution</vt:lpstr>
      <vt:lpstr>Exercise</vt:lpstr>
      <vt:lpstr>Neutralization</vt:lpstr>
      <vt:lpstr>Solving Stoichiometry Problems for Reactions in Solution</vt:lpstr>
      <vt:lpstr>Concept Check (Part I)</vt:lpstr>
      <vt:lpstr>Let’s Think About It</vt:lpstr>
      <vt:lpstr>Various Types of Solutions</vt:lpstr>
      <vt:lpstr>PowerPoint Presentation</vt:lpstr>
      <vt:lpstr>Pressure Effects</vt:lpstr>
      <vt:lpstr>A Gaseous Solute</vt:lpstr>
      <vt:lpstr>Temperature Effects (for Aqueous Solutions)</vt:lpstr>
      <vt:lpstr>The Solubilities of Several Solids as a Function of Temperature</vt:lpstr>
      <vt:lpstr>The Solubilities of Several Gases in Water</vt:lpstr>
      <vt:lpstr>PowerPoint Presentation</vt:lpstr>
      <vt:lpstr>An Aqueous Solution and Pure Water in a Closed Environment</vt:lpstr>
      <vt:lpstr>Liquid/Vapor Equilibrium</vt:lpstr>
      <vt:lpstr>PowerPoint Presentation</vt:lpstr>
      <vt:lpstr>Figure 11.19: Diagram of  Artificial Kidney</vt:lpstr>
      <vt:lpstr>PowerPoint Presentation</vt:lpstr>
      <vt:lpstr>Figure 11.23: The Tyndall Effect</vt:lpstr>
      <vt:lpstr>Colloids </vt:lpstr>
      <vt:lpstr>Types of Colloids</vt:lpstr>
      <vt:lpstr>Coagulation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Neil Rapp</dc:creator>
  <cp:lastModifiedBy>Rapp, Delbert N</cp:lastModifiedBy>
  <cp:revision>301</cp:revision>
  <dcterms:created xsi:type="dcterms:W3CDTF">2006-07-31T17:58:07Z</dcterms:created>
  <dcterms:modified xsi:type="dcterms:W3CDTF">2019-12-19T14:19:36Z</dcterms:modified>
</cp:coreProperties>
</file>